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752" r:id="rId2"/>
  </p:sldMasterIdLst>
  <p:notesMasterIdLst>
    <p:notesMasterId r:id="rId47"/>
  </p:notesMasterIdLst>
  <p:handoutMasterIdLst>
    <p:handoutMasterId r:id="rId48"/>
  </p:handoutMasterIdLst>
  <p:sldIdLst>
    <p:sldId id="437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1303" r:id="rId13"/>
    <p:sldId id="1304" r:id="rId14"/>
    <p:sldId id="1305" r:id="rId15"/>
    <p:sldId id="1307" r:id="rId16"/>
    <p:sldId id="1308" r:id="rId17"/>
    <p:sldId id="1309" r:id="rId18"/>
    <p:sldId id="1310" r:id="rId19"/>
    <p:sldId id="1311" r:id="rId20"/>
    <p:sldId id="1312" r:id="rId21"/>
    <p:sldId id="1313" r:id="rId22"/>
    <p:sldId id="1314" r:id="rId23"/>
    <p:sldId id="444" r:id="rId24"/>
    <p:sldId id="445" r:id="rId25"/>
    <p:sldId id="446" r:id="rId26"/>
    <p:sldId id="447" r:id="rId27"/>
    <p:sldId id="448" r:id="rId28"/>
    <p:sldId id="450" r:id="rId29"/>
    <p:sldId id="1306" r:id="rId30"/>
    <p:sldId id="1315" r:id="rId31"/>
    <p:sldId id="1316" r:id="rId32"/>
    <p:sldId id="441" r:id="rId33"/>
    <p:sldId id="432" r:id="rId34"/>
    <p:sldId id="443" r:id="rId35"/>
    <p:sldId id="442" r:id="rId36"/>
    <p:sldId id="435" r:id="rId37"/>
    <p:sldId id="1317" r:id="rId38"/>
    <p:sldId id="1318" r:id="rId39"/>
    <p:sldId id="1319" r:id="rId40"/>
    <p:sldId id="1320" r:id="rId41"/>
    <p:sldId id="1321" r:id="rId42"/>
    <p:sldId id="1323" r:id="rId43"/>
    <p:sldId id="1324" r:id="rId44"/>
    <p:sldId id="1325" r:id="rId45"/>
    <p:sldId id="1326" r:id="rId46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Garamond" panose="02020404030301010803" pitchFamily="18" charset="0"/>
      <p:regular r:id="rId54"/>
      <p:bold r:id="rId55"/>
      <p:italic r:id="rId56"/>
    </p:embeddedFont>
    <p:embeddedFont>
      <p:font typeface="Georgia" panose="02040502050405020303" pitchFamily="18" charset="0"/>
      <p:regular r:id="rId57"/>
      <p:bold r:id="rId58"/>
      <p:italic r:id="rId59"/>
      <p:boldItalic r:id="rId60"/>
    </p:embeddedFont>
    <p:embeddedFont>
      <p:font typeface="Tahoma" panose="020B0604030504040204" pitchFamily="34" charset="0"/>
      <p:regular r:id="rId61"/>
      <p:bold r:id="rId62"/>
    </p:embeddedFont>
    <p:embeddedFont>
      <p:font typeface="Verdana" panose="020B0604030504040204" pitchFamily="34" charset="0"/>
      <p:regular r:id="rId63"/>
      <p:bold r:id="rId64"/>
      <p:italic r:id="rId65"/>
      <p:boldItalic r:id="rId66"/>
    </p:embeddedFont>
  </p:embeddedFontLst>
  <p:custDataLst>
    <p:tags r:id="rId6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accent2"/>
        </a:solidFill>
        <a:latin typeface="Georgia" panose="02040502050405020303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accent2"/>
        </a:solidFill>
        <a:latin typeface="Georgia" panose="02040502050405020303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accent2"/>
        </a:solidFill>
        <a:latin typeface="Georgia" panose="02040502050405020303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accent2"/>
        </a:solidFill>
        <a:latin typeface="Georgia" panose="02040502050405020303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accent2"/>
        </a:solidFill>
        <a:latin typeface="Georgia" panose="02040502050405020303" pitchFamily="18" charset="0"/>
        <a:ea typeface="+mn-ea"/>
        <a:cs typeface="+mn-cs"/>
      </a:defRPr>
    </a:lvl5pPr>
    <a:lvl6pPr marL="2286000" algn="l" defTabSz="914400" rtl="0" eaLnBrk="1" latinLnBrk="0" hangingPunct="1">
      <a:defRPr sz="3200" b="1" kern="1200">
        <a:solidFill>
          <a:schemeClr val="accent2"/>
        </a:solidFill>
        <a:latin typeface="Georgia" panose="02040502050405020303" pitchFamily="18" charset="0"/>
        <a:ea typeface="+mn-ea"/>
        <a:cs typeface="+mn-cs"/>
      </a:defRPr>
    </a:lvl6pPr>
    <a:lvl7pPr marL="2743200" algn="l" defTabSz="914400" rtl="0" eaLnBrk="1" latinLnBrk="0" hangingPunct="1">
      <a:defRPr sz="3200" b="1" kern="1200">
        <a:solidFill>
          <a:schemeClr val="accent2"/>
        </a:solidFill>
        <a:latin typeface="Georgia" panose="02040502050405020303" pitchFamily="18" charset="0"/>
        <a:ea typeface="+mn-ea"/>
        <a:cs typeface="+mn-cs"/>
      </a:defRPr>
    </a:lvl7pPr>
    <a:lvl8pPr marL="3200400" algn="l" defTabSz="914400" rtl="0" eaLnBrk="1" latinLnBrk="0" hangingPunct="1">
      <a:defRPr sz="3200" b="1" kern="1200">
        <a:solidFill>
          <a:schemeClr val="accent2"/>
        </a:solidFill>
        <a:latin typeface="Georgia" panose="02040502050405020303" pitchFamily="18" charset="0"/>
        <a:ea typeface="+mn-ea"/>
        <a:cs typeface="+mn-cs"/>
      </a:defRPr>
    </a:lvl8pPr>
    <a:lvl9pPr marL="3657600" algn="l" defTabSz="914400" rtl="0" eaLnBrk="1" latinLnBrk="0" hangingPunct="1">
      <a:defRPr sz="3200" b="1" kern="1200">
        <a:solidFill>
          <a:schemeClr val="accent2"/>
        </a:solidFill>
        <a:latin typeface="Georgia" panose="0204050205040502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3399"/>
    <a:srgbClr val="CCFFFF"/>
    <a:srgbClr val="FF6600"/>
    <a:srgbClr val="FF0000"/>
    <a:srgbClr val="EAEAEA"/>
    <a:srgbClr val="080808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8" autoAdjust="0"/>
    <p:restoredTop sz="96379" autoAdjust="0"/>
  </p:normalViewPr>
  <p:slideViewPr>
    <p:cSldViewPr snapToGrid="0">
      <p:cViewPr varScale="1">
        <p:scale>
          <a:sx n="94" d="100"/>
          <a:sy n="94" d="100"/>
        </p:scale>
        <p:origin x="100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66"/>
    </p:cViewPr>
  </p:sorterViewPr>
  <p:notesViewPr>
    <p:cSldViewPr snapToGrid="0">
      <p:cViewPr varScale="1">
        <p:scale>
          <a:sx n="69" d="100"/>
          <a:sy n="69" d="100"/>
        </p:scale>
        <p:origin x="-3288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defTabSz="966556" eaLnBrk="1" hangingPunct="1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algn="r" defTabSz="966556" eaLnBrk="1" hangingPunct="1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33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defTabSz="966556" eaLnBrk="1" hangingPunct="1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33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b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A650F05-3AD5-43CC-AF21-98F6220973F6}" type="slidenum">
              <a:rPr lang="zh-CN" altLang="en-US">
                <a:latin typeface="Times New Roman" panose="02020603050405020304" pitchFamily="18" charset="0"/>
              </a:rPr>
              <a:pPr>
                <a:defRPr/>
              </a:p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13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defTabSz="966556" eaLnBrk="1" hangingPunct="1">
              <a:defRPr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>
            <a:lvl1pPr algn="r" defTabSz="966556" eaLnBrk="1" hangingPunct="1">
              <a:defRPr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dirty="0"/>
              <a:t>Click to edit Master text styles</a:t>
            </a:r>
          </a:p>
          <a:p>
            <a:pPr lvl="1"/>
            <a:r>
              <a:rPr lang="en-US" altLang="zh-CN" noProof="0" dirty="0"/>
              <a:t>Second level</a:t>
            </a:r>
          </a:p>
          <a:p>
            <a:pPr lvl="2"/>
            <a:r>
              <a:rPr lang="en-US" altLang="zh-CN" noProof="0" dirty="0"/>
              <a:t>Third level</a:t>
            </a:r>
          </a:p>
          <a:p>
            <a:pPr lvl="3"/>
            <a:r>
              <a:rPr lang="en-US" altLang="zh-CN" noProof="0" dirty="0"/>
              <a:t>Fourth level</a:t>
            </a:r>
          </a:p>
          <a:p>
            <a:pPr lvl="4"/>
            <a:r>
              <a:rPr lang="en-US" altLang="zh-CN" noProof="0" dirty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defTabSz="966556" eaLnBrk="1" hangingPunct="1">
              <a:defRPr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9" tIns="48330" rIns="96659" bIns="48330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114D1F5-9E0D-4551-9985-062B41C4D490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5628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031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5372" indent="-302066" defTabSz="102031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8265" indent="-241653" defTabSz="102031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91571" indent="-241653" defTabSz="102031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4878" indent="-241653" defTabSz="1020313">
              <a:spcBef>
                <a:spcPct val="3000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8184" indent="-241653" defTabSz="102031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1490" indent="-241653" defTabSz="102031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24796" indent="-241653" defTabSz="102031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08102" indent="-241653" defTabSz="1020313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99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6608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3247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F6B3794-948E-4E82-826B-DB943B6C567A}" type="slidenum">
              <a:rPr lang="en-SG" altLang="zh-CN" smtClean="0">
                <a:latin typeface="Calibri" panose="020F0502020204030204" charset="0"/>
              </a:rPr>
              <a:t>40</a:t>
            </a:fld>
            <a:endParaRPr lang="en-SG" altLang="zh-CN"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39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Too many fonts</a:t>
            </a:r>
          </a:p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FBE129-88B0-4FB1-84BE-F6A611EBFD84}" type="slidenum">
              <a:rPr lang="en-SG" altLang="zh-CN" smtClean="0">
                <a:latin typeface="Calibri" panose="020F0502020204030204" charset="0"/>
              </a:rPr>
              <a:t>41</a:t>
            </a:fld>
            <a:endParaRPr lang="en-SG" altLang="zh-CN"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6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30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967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822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4215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497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732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5650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44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eaLnBrk="1" hangingPunct="1"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19751646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0F1A6-4D06-4F82-A2FA-65695EC5C6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6132426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664E3-1F22-4D23-A287-8D265B02E6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8322535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D00C4-DF9C-4C8E-8C7D-340F49EA00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3470102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9A88F-2D26-4386-B80B-B24893035F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9339524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2BE12-904D-43ED-9A4C-D512515BCB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940160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28C21-E20F-433A-A619-42D60E7EDC5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2210364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511D4-F46E-4EC9-B9CC-AEF82BBF1B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2863820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2D7E2-F59C-4D1D-B215-29B6E6D1947C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B79EDF-24DD-49BD-9B4D-33FCD2F5F5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4326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0672D-9542-4731-9833-1AEA5545AE60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1A493-6BCA-48D9-B9A4-E3B5E9B3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3103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8BEAC-9597-4561-8644-3642362E2326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3E18C-0F55-462D-855C-1DBA8A3566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52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6ED90-259C-41DE-BD01-CFA1A1AD3C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2739523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34D99-6243-457D-A850-F8CCA412CC25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0B4A6-865D-4901-8B26-24DE8A7E88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640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AB114-955D-45C6-B1B1-113FAF046650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929EB-AF71-498F-A8ED-F52C3A54E5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740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92243-32AD-42E8-87EE-E830E9C63781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6A2C2-C646-40CF-AEC5-B3F9A16563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947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46B3A-2D86-4A17-8869-D608C84F9AA7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EC646-A21E-481A-9604-AFA6D2DB68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515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E8541-8B5A-49A1-90BF-F2363A71661B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9CE79-5F87-41DA-AB4E-3FDF5F3E3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9929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E2152-2643-4739-8EE6-D5BB8DE5AAB3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9E07C-2784-4A17-B481-78DDFEF3BA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9729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30F82-AAA9-4F2B-AE4F-9807F5B1625F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6CF91-D762-47CB-92A9-B41C0A41BA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61814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D3691-1502-49F6-9A57-2B5DE2EE4726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46EB1-7CEA-465C-8E01-68C758519B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8768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96E59-43CB-4767-A8CF-65CDF2F68C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297790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10F07-06C0-468A-B6D5-96EF7F7E06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2019968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139F29-7282-41CC-9CA2-CED215FB31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9287029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8DE3F-6815-4A50-8DC4-D1782E2E12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440634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661E4-8661-4ED9-A416-A4718407E4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9590482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B9F99-53DB-48D2-B255-1592721840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3363654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6F35D-1ECD-4339-97F7-B054577422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839835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83363"/>
            <a:ext cx="9144000" cy="274637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  <a:p>
            <a:pPr lvl="4"/>
            <a:endParaRPr lang="en-US" altLang="zh-CN" dirty="0"/>
          </a:p>
          <a:p>
            <a:pPr lvl="4"/>
            <a:endParaRPr lang="zh-CN" altLang="en-US" dirty="0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087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73838"/>
            <a:ext cx="2133600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2DDC53D-5934-433D-AA72-9EB64183900B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</p:sldLayoutIdLst>
  <p:transition>
    <p:random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anose="02020603050405020304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Times New Roman" panose="02020603050405020304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2CCC15C-38A5-4274-8E6F-094C4464C14B}" type="datetimeFigureOut">
              <a:rPr lang="en-US" altLang="zh-CN"/>
              <a:pPr>
                <a:defRPr/>
              </a:pPr>
              <a:t>4/4/2022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80C6E1A-262F-46F5-A9AB-3F704C1CD5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24.e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1.wmf"/><Relationship Id="rId17" Type="http://schemas.openxmlformats.org/officeDocument/2006/relationships/package" Target="../embeddings/Microsoft_Visio___1.vsdx"/><Relationship Id="rId2" Type="http://schemas.openxmlformats.org/officeDocument/2006/relationships/tags" Target="../tags/tag3.xml"/><Relationship Id="rId16" Type="http://schemas.openxmlformats.org/officeDocument/2006/relationships/image" Target="../media/image23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9.bin"/><Relationship Id="rId5" Type="http://schemas.openxmlformats.org/officeDocument/2006/relationships/image" Target="../media/image2.png"/><Relationship Id="rId15" Type="http://schemas.openxmlformats.org/officeDocument/2006/relationships/package" Target="../embeddings/Microsoft_Visio___.vsdx"/><Relationship Id="rId10" Type="http://schemas.openxmlformats.org/officeDocument/2006/relationships/image" Target="../media/image20.wmf"/><Relationship Id="rId4" Type="http://schemas.openxmlformats.org/officeDocument/2006/relationships/notesSlide" Target="../notesSlides/notesSlide2.xml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27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31.wmf"/><Relationship Id="rId2" Type="http://schemas.openxmlformats.org/officeDocument/2006/relationships/tags" Target="../tags/tag4.xml"/><Relationship Id="rId16" Type="http://schemas.openxmlformats.org/officeDocument/2006/relationships/oleObject" Target="../embeddings/oleObject26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8.wmf"/><Relationship Id="rId5" Type="http://schemas.openxmlformats.org/officeDocument/2006/relationships/image" Target="../media/image2.png"/><Relationship Id="rId15" Type="http://schemas.openxmlformats.org/officeDocument/2006/relationships/image" Target="../media/image30.wmf"/><Relationship Id="rId10" Type="http://schemas.openxmlformats.org/officeDocument/2006/relationships/oleObject" Target="../embeddings/oleObject23.bin"/><Relationship Id="rId19" Type="http://schemas.openxmlformats.org/officeDocument/2006/relationships/image" Target="../media/image32.wm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2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2.png"/><Relationship Id="rId4" Type="http://schemas.openxmlformats.org/officeDocument/2006/relationships/image" Target="../media/image48.wmf"/><Relationship Id="rId9" Type="http://schemas.openxmlformats.org/officeDocument/2006/relationships/image" Target="../media/image3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gif"/><Relationship Id="rId3" Type="http://schemas.openxmlformats.org/officeDocument/2006/relationships/image" Target="../media/image390.png"/><Relationship Id="rId7" Type="http://schemas.openxmlformats.org/officeDocument/2006/relationships/image" Target="../media/image54.wmf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55.wmf"/><Relationship Id="rId5" Type="http://schemas.openxmlformats.org/officeDocument/2006/relationships/image" Target="../media/image41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00.png"/><Relationship Id="rId9" Type="http://schemas.openxmlformats.org/officeDocument/2006/relationships/image" Target="../media/image5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Gn9gpmPrms" TargetMode="External"/><Relationship Id="rId3" Type="http://schemas.microsoft.com/office/2007/relationships/media" Target="../media/media2.mov"/><Relationship Id="rId7" Type="http://schemas.openxmlformats.org/officeDocument/2006/relationships/image" Target="../media/image69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hyperlink" Target="https://www.youtube.com/watch?v=M2sv3rRWUgo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www.youtube.com/watch?v=Vpr1cE44Lpw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jpe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media" Target="../media/media4.wmv"/><Relationship Id="rId7" Type="http://schemas.openxmlformats.org/officeDocument/2006/relationships/image" Target="../media/image2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wmv"/><Relationship Id="rId9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10" Type="http://schemas.openxmlformats.org/officeDocument/2006/relationships/image" Target="../media/image5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6.wmf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5.wmf"/><Relationship Id="rId3" Type="http://schemas.openxmlformats.org/officeDocument/2006/relationships/image" Target="../media/image2.png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5" Type="http://schemas.openxmlformats.org/officeDocument/2006/relationships/image" Target="../media/image16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/>
          <p:cNvSpPr>
            <a:spLocks noGrp="1"/>
          </p:cNvSpPr>
          <p:nvPr/>
        </p:nvSpPr>
        <p:spPr>
          <a:xfrm>
            <a:off x="2774955" y="1873935"/>
            <a:ext cx="6369045" cy="441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1: The Review of Robot Kinematics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en-US" alt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2: Robot Dynamics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Robot Control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Robot Force Control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endParaRPr lang="en-US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81274" y="252184"/>
            <a:ext cx="4737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Review</a:t>
            </a:r>
            <a:endParaRPr lang="en-US" altLang="en-US" sz="3600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8"/>
          <p:cNvSpPr>
            <a:spLocks noGrp="1"/>
          </p:cNvSpPr>
          <p:nvPr/>
        </p:nvSpPr>
        <p:spPr>
          <a:xfrm>
            <a:off x="0" y="3260388"/>
            <a:ext cx="2733676" cy="1314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9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Review</a:t>
            </a:r>
          </a:p>
          <a:p>
            <a:pPr marL="432000" indent="-4320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左大括号 1"/>
          <p:cNvSpPr/>
          <p:nvPr/>
        </p:nvSpPr>
        <p:spPr bwMode="auto">
          <a:xfrm>
            <a:off x="2459555" y="2050916"/>
            <a:ext cx="419099" cy="358140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solidFill>
                <a:srgbClr val="333399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34412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Content Placeholder 2"/>
          <p:cNvSpPr>
            <a:spLocks noGrp="1"/>
          </p:cNvSpPr>
          <p:nvPr>
            <p:ph idx="1"/>
          </p:nvPr>
        </p:nvSpPr>
        <p:spPr>
          <a:xfrm>
            <a:off x="606424" y="1499192"/>
            <a:ext cx="7889875" cy="3848985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</a:t>
            </a:r>
            <a:r>
              <a:rPr lang="en-SG" alt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equations of robots </a:t>
            </a:r>
            <a:r>
              <a:rPr lang="en-SG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joint space is given as follows:</a:t>
            </a:r>
          </a:p>
          <a:p>
            <a:pPr marL="0" indent="0">
              <a:buNone/>
            </a:pPr>
            <a:endParaRPr lang="en-SG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the robotic dynamics</a:t>
            </a:r>
            <a:r>
              <a:rPr lang="en-SG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significant for control system design</a:t>
            </a:r>
            <a:r>
              <a:rPr lang="en-US" altLang="en-SG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525181"/>
              </p:ext>
            </p:extLst>
          </p:nvPr>
        </p:nvGraphicFramePr>
        <p:xfrm>
          <a:off x="2903676" y="3040679"/>
          <a:ext cx="3508744" cy="40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r:id="rId3" imgW="1752600" imgH="203200" progId="Equation.KSEE3">
                  <p:embed/>
                </p:oleObj>
              </mc:Choice>
              <mc:Fallback>
                <p:oleObj r:id="rId3" imgW="1752600" imgH="203200" progId="Equation.KSEE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3676" y="3040679"/>
                        <a:ext cx="3508744" cy="40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5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392609217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805" y="1830721"/>
            <a:ext cx="8601075" cy="4752975"/>
            <a:chOff x="27458" y="1914400"/>
            <a:chExt cx="8601075" cy="4752975"/>
          </a:xfrm>
        </p:grpSpPr>
        <p:sp>
          <p:nvSpPr>
            <p:cNvPr id="3" name="Content Placeholder 2"/>
            <p:cNvSpPr txBox="1">
              <a:spLocks noChangeArrowheads="1"/>
            </p:cNvSpPr>
            <p:nvPr/>
          </p:nvSpPr>
          <p:spPr bwMode="auto">
            <a:xfrm>
              <a:off x="27458" y="1914400"/>
              <a:ext cx="8601075" cy="475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+mj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Consider </a:t>
              </a:r>
              <a:r>
                <a:rPr lang="en-US" altLang="en-US" sz="2400" dirty="0">
                  <a:latin typeface="Times New Roman" panose="02020603050405020304" pitchFamily="18" charset="0"/>
                </a:rPr>
                <a:t>two-link manipulator </a:t>
              </a:r>
              <a:r>
                <a:rPr lang="en-US" altLang="zh-CN" sz="24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described by</a:t>
              </a:r>
            </a:p>
            <a:p>
              <a:pPr>
                <a:buFontTx/>
                <a:buNone/>
              </a:pPr>
              <a:endPara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4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where</a:t>
              </a:r>
            </a:p>
            <a:p>
              <a:pPr>
                <a:buFontTx/>
                <a:buNone/>
              </a:pPr>
              <a:endPara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SG" altLang="zh-CN" sz="2400" kern="0" dirty="0">
                <a:ea typeface="宋体" panose="02010600030101010101" pitchFamily="2" charset="-122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20" y="2537886"/>
              <a:ext cx="311467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B0E3998-D945-4BD9-96DD-BA151EA221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427777"/>
              </p:ext>
            </p:extLst>
          </p:nvPr>
        </p:nvGraphicFramePr>
        <p:xfrm>
          <a:off x="-12399" y="3894509"/>
          <a:ext cx="6751637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" name="Equation" r:id="rId7" imgW="3733560" imgH="507960" progId="Equation.DSMT4">
                  <p:embed/>
                </p:oleObj>
              </mc:Choice>
              <mc:Fallback>
                <p:oleObj name="Equation" r:id="rId7" imgW="3733560" imgH="50796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B0E3998-D945-4BD9-96DD-BA151EA221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2399" y="3894509"/>
                        <a:ext cx="6751637" cy="91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E93316F-1B6A-4D8F-B0D6-B0768D2CFC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816981"/>
              </p:ext>
            </p:extLst>
          </p:nvPr>
        </p:nvGraphicFramePr>
        <p:xfrm>
          <a:off x="12930" y="4826352"/>
          <a:ext cx="5303837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" name="Equation" r:id="rId9" imgW="2933640" imgH="482400" progId="Equation.DSMT4">
                  <p:embed/>
                </p:oleObj>
              </mc:Choice>
              <mc:Fallback>
                <p:oleObj name="Equation" r:id="rId9" imgW="2933640" imgH="4824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E93316F-1B6A-4D8F-B0D6-B0768D2CFC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30" y="4826352"/>
                        <a:ext cx="5303837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6D9F8B31-9C23-4B7C-8300-A69FD5DB7D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784001"/>
              </p:ext>
            </p:extLst>
          </p:nvPr>
        </p:nvGraphicFramePr>
        <p:xfrm>
          <a:off x="12930" y="5712158"/>
          <a:ext cx="528161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" name="Equation" r:id="rId11" imgW="2920680" imgH="482400" progId="Equation.DSMT4">
                  <p:embed/>
                </p:oleObj>
              </mc:Choice>
              <mc:Fallback>
                <p:oleObj name="Equation" r:id="rId11" imgW="2920680" imgH="4824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6D9F8B31-9C23-4B7C-8300-A69FD5DB7D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930" y="5712158"/>
                        <a:ext cx="5281613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4D1CB53F-A416-40DF-9C84-F5ECA10725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392723"/>
              </p:ext>
            </p:extLst>
          </p:nvPr>
        </p:nvGraphicFramePr>
        <p:xfrm>
          <a:off x="2820312" y="3030616"/>
          <a:ext cx="9874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" name="Equation" r:id="rId13" imgW="545760" imgH="482400" progId="Equation.DSMT4">
                  <p:embed/>
                </p:oleObj>
              </mc:Choice>
              <mc:Fallback>
                <p:oleObj name="Equation" r:id="rId13" imgW="545760" imgH="48240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4D1CB53F-A416-40DF-9C84-F5ECA10725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20312" y="3030616"/>
                        <a:ext cx="9874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0ECD0F51-A96F-49DE-BCE2-F5A5829E3B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2361" y="1180818"/>
          <a:ext cx="2606608" cy="2073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" name="Visio" r:id="rId15" imgW="3174882" imgH="2444717" progId="Visio.Drawing.15">
                  <p:embed/>
                </p:oleObj>
              </mc:Choice>
              <mc:Fallback>
                <p:oleObj name="Visio" r:id="rId15" imgW="3174882" imgH="2444717" progId="Visio.Drawing.15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0ECD0F51-A96F-49DE-BCE2-F5A5829E3B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2361" y="1180818"/>
                        <a:ext cx="2606608" cy="20737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B74C8837-C323-42FF-AB7E-A6737D1B6B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0621" y="3695568"/>
          <a:ext cx="2525418" cy="2836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" name="Visio" r:id="rId17" imgW="2533739" imgH="2914828" progId="Visio.Drawing.15">
                  <p:embed/>
                </p:oleObj>
              </mc:Choice>
              <mc:Fallback>
                <p:oleObj name="Visio" r:id="rId17" imgW="2533739" imgH="2914828" progId="Visio.Drawing.15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B74C8837-C323-42FF-AB7E-A6737D1B6B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621" y="3695568"/>
                        <a:ext cx="2525418" cy="28369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>
            <a:extLst>
              <a:ext uri="{FF2B5EF4-FFF2-40B4-BE49-F238E27FC236}">
                <a16:creationId xmlns:a16="http://schemas.microsoft.com/office/drawing/2014/main" id="{2194A128-F145-4A7E-89C9-5565980F3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1C01EEB9-CEDF-434E-9F76-DFD409A2A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2" y="1283478"/>
            <a:ext cx="575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Robot control and simulation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21092256"/>
      </p:ext>
    </p:extLst>
  </p:cSld>
  <p:clrMapOvr>
    <a:masterClrMapping/>
  </p:clrMapOvr>
  <p:transition advClick="0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ChangeArrowheads="1"/>
          </p:cNvSpPr>
          <p:nvPr/>
        </p:nvSpPr>
        <p:spPr bwMode="auto">
          <a:xfrm>
            <a:off x="233945" y="1071562"/>
            <a:ext cx="860107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en-US" altLang="en-US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en-US" sz="2400" dirty="0">
                <a:latin typeface="Times New Roman" panose="02020603050405020304" pitchFamily="18" charset="0"/>
              </a:rPr>
              <a:t>wo-link manipulator 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controlled with the control law</a:t>
            </a:r>
          </a:p>
          <a:p>
            <a:pPr>
              <a:buFontTx/>
              <a:buNone/>
            </a:pPr>
            <a:endParaRPr lang="en-US" altLang="zh-CN" sz="24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zh-CN" sz="24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zh-CN" sz="24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zh-CN" sz="24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SG" altLang="zh-CN" sz="2400" kern="0" dirty="0">
              <a:ea typeface="宋体" panose="02010600030101010101" pitchFamily="2" charset="-122"/>
            </a:endParaRPr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EC54692-CAC8-40C5-A388-9A6342AE2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3240" y="1696746"/>
          <a:ext cx="466248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" name="Equation" r:id="rId6" imgW="2577960" imgH="241200" progId="Equation.DSMT4">
                  <p:embed/>
                </p:oleObj>
              </mc:Choice>
              <mc:Fallback>
                <p:oleObj name="Equation" r:id="rId6" imgW="2577960" imgH="241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7EC54692-CAC8-40C5-A388-9A6342AE28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3240" y="1696746"/>
                        <a:ext cx="4662487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58527B1C-CDC7-4728-A25E-55EB422EC0C1}"/>
              </a:ext>
            </a:extLst>
          </p:cNvPr>
          <p:cNvSpPr/>
          <p:nvPr/>
        </p:nvSpPr>
        <p:spPr>
          <a:xfrm>
            <a:off x="233945" y="2052928"/>
            <a:ext cx="7723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en-US" altLang="zh-C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desired trajectory</a:t>
            </a:r>
            <a:r>
              <a:rPr lang="zh-CN" alt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7">
            <a:extLst>
              <a:ext uri="{FF2B5EF4-FFF2-40B4-BE49-F238E27FC236}">
                <a16:creationId xmlns:a16="http://schemas.microsoft.com/office/drawing/2014/main" id="{48A253E0-1B27-4B78-98EC-18CA6A140D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8223" y="2560957"/>
          <a:ext cx="40417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" name="Equation" r:id="rId8" imgW="1955520" imgH="393480" progId="Equation.DSMT4">
                  <p:embed/>
                </p:oleObj>
              </mc:Choice>
              <mc:Fallback>
                <p:oleObj name="Equation" r:id="rId8" imgW="1955520" imgH="393480" progId="Equation.DSMT4">
                  <p:embed/>
                  <p:pic>
                    <p:nvPicPr>
                      <p:cNvPr id="14" name="对象 7">
                        <a:extLst>
                          <a:ext uri="{FF2B5EF4-FFF2-40B4-BE49-F238E27FC236}">
                            <a16:creationId xmlns:a16="http://schemas.microsoft.com/office/drawing/2014/main" id="{48A253E0-1B27-4B78-98EC-18CA6A140D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3" y="2560957"/>
                        <a:ext cx="40417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E6A98D37-95A7-4382-8268-56341D680ED4}"/>
              </a:ext>
            </a:extLst>
          </p:cNvPr>
          <p:cNvSpPr txBox="1"/>
          <p:nvPr/>
        </p:nvSpPr>
        <p:spPr>
          <a:xfrm>
            <a:off x="308980" y="3352440"/>
            <a:ext cx="4581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Assuming the parameters vector </a:t>
            </a:r>
            <a:endParaRPr lang="zh-CN" altLang="en-US" sz="2400" dirty="0"/>
          </a:p>
        </p:txBody>
      </p:sp>
      <p:graphicFrame>
        <p:nvGraphicFramePr>
          <p:cNvPr id="22" name="对象 7">
            <a:extLst>
              <a:ext uri="{FF2B5EF4-FFF2-40B4-BE49-F238E27FC236}">
                <a16:creationId xmlns:a16="http://schemas.microsoft.com/office/drawing/2014/main" id="{92187FAE-9B76-4B6F-AAA2-D0B95E411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3240" y="3844353"/>
          <a:ext cx="424656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0" name="Equation" r:id="rId10" imgW="2057400" imgH="190440" progId="Equation.DSMT4">
                  <p:embed/>
                </p:oleObj>
              </mc:Choice>
              <mc:Fallback>
                <p:oleObj name="Equation" r:id="rId10" imgW="2057400" imgH="190440" progId="Equation.DSMT4">
                  <p:embed/>
                  <p:pic>
                    <p:nvPicPr>
                      <p:cNvPr id="22" name="对象 7">
                        <a:extLst>
                          <a:ext uri="{FF2B5EF4-FFF2-40B4-BE49-F238E27FC236}">
                            <a16:creationId xmlns:a16="http://schemas.microsoft.com/office/drawing/2014/main" id="{92187FAE-9B76-4B6F-AAA2-D0B95E4117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240" y="3844353"/>
                        <a:ext cx="4246563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B8BFDB33-14BE-41F3-89AA-6DB31DB624DB}"/>
              </a:ext>
            </a:extLst>
          </p:cNvPr>
          <p:cNvSpPr/>
          <p:nvPr/>
        </p:nvSpPr>
        <p:spPr>
          <a:xfrm>
            <a:off x="233945" y="4172868"/>
            <a:ext cx="5120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3500" algn="just">
              <a:spcAft>
                <a:spcPts val="0"/>
              </a:spcAft>
              <a:defRPr/>
            </a:pPr>
            <a:r>
              <a:rPr lang="en-US" altLang="zh-C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manipulator is initially at rest with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" name="对象 7">
            <a:extLst>
              <a:ext uri="{FF2B5EF4-FFF2-40B4-BE49-F238E27FC236}">
                <a16:creationId xmlns:a16="http://schemas.microsoft.com/office/drawing/2014/main" id="{F0935694-AD4D-47DA-A6DE-6DBF7EFCC1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1613" y="4644164"/>
          <a:ext cx="170497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" name="Equation" r:id="rId12" imgW="825480" imgH="393480" progId="Equation.DSMT4">
                  <p:embed/>
                </p:oleObj>
              </mc:Choice>
              <mc:Fallback>
                <p:oleObj name="Equation" r:id="rId12" imgW="825480" imgH="393480" progId="Equation.DSMT4">
                  <p:embed/>
                  <p:pic>
                    <p:nvPicPr>
                      <p:cNvPr id="24" name="对象 7">
                        <a:extLst>
                          <a:ext uri="{FF2B5EF4-FFF2-40B4-BE49-F238E27FC236}">
                            <a16:creationId xmlns:a16="http://schemas.microsoft.com/office/drawing/2014/main" id="{F0935694-AD4D-47DA-A6DE-6DBF7EFCC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613" y="4644164"/>
                        <a:ext cx="170497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7">
            <a:extLst>
              <a:ext uri="{FF2B5EF4-FFF2-40B4-BE49-F238E27FC236}">
                <a16:creationId xmlns:a16="http://schemas.microsoft.com/office/drawing/2014/main" id="{5CAA4960-AFA7-4614-8C64-2287FB39CC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6592" y="4603793"/>
          <a:ext cx="173196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2" name="Equation" r:id="rId14" imgW="838080" imgH="393480" progId="Equation.DSMT4">
                  <p:embed/>
                </p:oleObj>
              </mc:Choice>
              <mc:Fallback>
                <p:oleObj name="Equation" r:id="rId14" imgW="838080" imgH="393480" progId="Equation.DSMT4">
                  <p:embed/>
                  <p:pic>
                    <p:nvPicPr>
                      <p:cNvPr id="25" name="对象 7">
                        <a:extLst>
                          <a:ext uri="{FF2B5EF4-FFF2-40B4-BE49-F238E27FC236}">
                            <a16:creationId xmlns:a16="http://schemas.microsoft.com/office/drawing/2014/main" id="{5CAA4960-AFA7-4614-8C64-2287FB39CC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592" y="4603793"/>
                        <a:ext cx="1731963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E16D9AB6-0224-4FC3-B908-97C28EBBE21C}"/>
              </a:ext>
            </a:extLst>
          </p:cNvPr>
          <p:cNvSpPr txBox="1"/>
          <p:nvPr/>
        </p:nvSpPr>
        <p:spPr>
          <a:xfrm>
            <a:off x="344763" y="5529381"/>
            <a:ext cx="6005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gains for the controller are chosen as: </a:t>
            </a:r>
            <a:endParaRPr lang="zh-CN" altLang="en-US" sz="2400" dirty="0"/>
          </a:p>
        </p:txBody>
      </p:sp>
      <p:graphicFrame>
        <p:nvGraphicFramePr>
          <p:cNvPr id="27" name="对象 7">
            <a:extLst>
              <a:ext uri="{FF2B5EF4-FFF2-40B4-BE49-F238E27FC236}">
                <a16:creationId xmlns:a16="http://schemas.microsoft.com/office/drawing/2014/main" id="{51012ABA-86EE-4337-B841-352CD67CA5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9645" y="5991046"/>
          <a:ext cx="865187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3" name="Equation" r:id="rId16" imgW="419040" imgH="190440" progId="Equation.DSMT4">
                  <p:embed/>
                </p:oleObj>
              </mc:Choice>
              <mc:Fallback>
                <p:oleObj name="Equation" r:id="rId16" imgW="419040" imgH="190440" progId="Equation.DSMT4">
                  <p:embed/>
                  <p:pic>
                    <p:nvPicPr>
                      <p:cNvPr id="27" name="对象 7">
                        <a:extLst>
                          <a:ext uri="{FF2B5EF4-FFF2-40B4-BE49-F238E27FC236}">
                            <a16:creationId xmlns:a16="http://schemas.microsoft.com/office/drawing/2014/main" id="{51012ABA-86EE-4337-B841-352CD67CA5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9645" y="5991046"/>
                        <a:ext cx="865187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7">
            <a:extLst>
              <a:ext uri="{FF2B5EF4-FFF2-40B4-BE49-F238E27FC236}">
                <a16:creationId xmlns:a16="http://schemas.microsoft.com/office/drawing/2014/main" id="{338A9781-231C-474F-8763-5A45D3DE42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6592" y="5968221"/>
          <a:ext cx="10223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4" name="Equation" r:id="rId18" imgW="495000" imgH="203040" progId="Equation.DSMT4">
                  <p:embed/>
                </p:oleObj>
              </mc:Choice>
              <mc:Fallback>
                <p:oleObj name="Equation" r:id="rId18" imgW="495000" imgH="203040" progId="Equation.DSMT4">
                  <p:embed/>
                  <p:pic>
                    <p:nvPicPr>
                      <p:cNvPr id="28" name="对象 7">
                        <a:extLst>
                          <a:ext uri="{FF2B5EF4-FFF2-40B4-BE49-F238E27FC236}">
                            <a16:creationId xmlns:a16="http://schemas.microsoft.com/office/drawing/2014/main" id="{338A9781-231C-474F-8763-5A45D3DE42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592" y="5968221"/>
                        <a:ext cx="10223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8">
            <a:extLst>
              <a:ext uri="{FF2B5EF4-FFF2-40B4-BE49-F238E27FC236}">
                <a16:creationId xmlns:a16="http://schemas.microsoft.com/office/drawing/2014/main" id="{4077EFE2-C221-4C43-9670-2BEFBC74F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64394002"/>
      </p:ext>
    </p:extLst>
  </p:cSld>
  <p:clrMapOvr>
    <a:masterClrMapping/>
  </p:clrMapOvr>
  <p:transition advClick="0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BFDE6F-BEE3-4D3B-8B3C-19D558AD4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0231EB-4EC8-4B37-9E3B-4F2C4C0D3251}" type="slidenum">
              <a:rPr lang="zh-CN" altLang="en-US" smtClean="0"/>
              <a:t>13</a:t>
            </a:fld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89C533C-046E-4C31-92C5-BE7C3350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5" y="1422055"/>
            <a:ext cx="4343656" cy="22902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0EB05B5-529D-498D-8F89-D57283F62EFF}"/>
              </a:ext>
            </a:extLst>
          </p:cNvPr>
          <p:cNvSpPr txBox="1"/>
          <p:nvPr/>
        </p:nvSpPr>
        <p:spPr>
          <a:xfrm>
            <a:off x="1068355" y="3780844"/>
            <a:ext cx="2738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Position tracking of joint 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3329FC-CE60-4D26-8F86-F582C61E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97" y="1422055"/>
            <a:ext cx="4662395" cy="22510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8B3A751-5DD4-4B54-BBC0-92DE2D1832E3}"/>
              </a:ext>
            </a:extLst>
          </p:cNvPr>
          <p:cNvSpPr txBox="1"/>
          <p:nvPr/>
        </p:nvSpPr>
        <p:spPr>
          <a:xfrm>
            <a:off x="5680788" y="3780844"/>
            <a:ext cx="424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Control input of </a:t>
            </a:r>
            <a:r>
              <a:rPr lang="en-US" altLang="en-US" sz="1800" dirty="0">
                <a:latin typeface="Times New Roman" panose="02020603050405020304" pitchFamily="18" charset="0"/>
              </a:rPr>
              <a:t>manipulator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65D542-56AF-4ECA-BA53-07EAD1FF1E1A}"/>
              </a:ext>
            </a:extLst>
          </p:cNvPr>
          <p:cNvSpPr txBox="1"/>
          <p:nvPr/>
        </p:nvSpPr>
        <p:spPr>
          <a:xfrm>
            <a:off x="404067" y="5205112"/>
            <a:ext cx="8817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Manipulator realizes trajectory tracking by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computed torque method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D55FD19-2F0E-49E4-A4E3-45CE32D0A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3795226956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194A128-F145-4A7E-89C9-5565980F3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1C01EEB9-CEDF-434E-9F76-DFD409A2A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2" y="1283478"/>
            <a:ext cx="575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Computer Simulation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70744C-7066-454E-9114-59042B997BAE}"/>
              </a:ext>
            </a:extLst>
          </p:cNvPr>
          <p:cNvSpPr txBox="1"/>
          <p:nvPr/>
        </p:nvSpPr>
        <p:spPr>
          <a:xfrm>
            <a:off x="200166" y="2191661"/>
            <a:ext cx="84337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quite a few good commercial software packages available for controller design and simulation of systems, which include MATLAB, MATRIXX, SIMULINK, SIMNON, and so on. </a:t>
            </a:r>
          </a:p>
          <a:p>
            <a:pPr algn="l"/>
            <a:endParaRPr lang="en-US" altLang="zh-CN" sz="2400" b="0" i="0" u="none" strike="noStrike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nice commercial software available, the complexity of simulation is hidden for the sake of user friendliness, and the software are not </a:t>
            </a:r>
            <a:r>
              <a:rPr lang="en-US" altLang="zh-CN" sz="2400" b="0" i="0" u="none" strike="noStrike" baseline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optimise</a:t>
            </a:r>
            <a:r>
              <a:rPr lang="en-US" altLang="zh-CN" sz="2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either. In practice, it is equally important to write one’s own software for a few different reasons.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5184606"/>
      </p:ext>
    </p:extLst>
  </p:cSld>
  <p:clrMapOvr>
    <a:masterClrMapping/>
  </p:clrMapOvr>
  <p:transition advClick="0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194A128-F145-4A7E-89C9-5565980F3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1C01EEB9-CEDF-434E-9F76-DFD409A2A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2" y="1283478"/>
            <a:ext cx="575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Computer Simulation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8FDCAA-B95E-4C45-AD23-0AD44DC4F976}"/>
              </a:ext>
            </a:extLst>
          </p:cNvPr>
          <p:cNvSpPr txBox="1"/>
          <p:nvPr/>
        </p:nvSpPr>
        <p:spPr>
          <a:xfrm>
            <a:off x="145552" y="2191661"/>
            <a:ext cx="88528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well-structured sample C code for simulation study of dynamic NN based adaptive control is given.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BD21BE-A6DB-424C-9232-83AC6CDBB063}"/>
              </a:ext>
            </a:extLst>
          </p:cNvPr>
          <p:cNvSpPr txBox="1"/>
          <p:nvPr/>
        </p:nvSpPr>
        <p:spPr>
          <a:xfrm>
            <a:off x="145552" y="3545878"/>
            <a:ext cx="86149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simulation software consists of several well-structured files for easy understanding, debugging and maintenance. They are </a:t>
            </a:r>
            <a:r>
              <a:rPr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main.c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control.c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path.c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adapRKM.c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robot.c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util.c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user.h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init.dat. The main functionalities of each file are highlighted as follows.</a:t>
            </a: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900977"/>
      </p:ext>
    </p:extLst>
  </p:cSld>
  <p:clrMapOvr>
    <a:masterClrMapping/>
  </p:clrMapOvr>
  <p:transition advClick="0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194A128-F145-4A7E-89C9-5565980F3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E433B6-48F2-47C1-B59E-BB8A56D25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7472"/>
            <a:ext cx="4486557" cy="40327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0C1BA2-CFD0-453F-A96E-0FEA90044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347472"/>
            <a:ext cx="4631369" cy="40327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6215A4-868A-48D7-B871-8DE523E53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2" y="1283478"/>
            <a:ext cx="575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Computer Simulation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2E9187-15DF-421F-B11B-F7ACC153FB6F}"/>
              </a:ext>
            </a:extLst>
          </p:cNvPr>
          <p:cNvSpPr txBox="1"/>
          <p:nvPr/>
        </p:nvSpPr>
        <p:spPr>
          <a:xfrm>
            <a:off x="603922" y="1824252"/>
            <a:ext cx="2906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File: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main.c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0654251"/>
      </p:ext>
    </p:extLst>
  </p:cSld>
  <p:clrMapOvr>
    <a:masterClrMapping/>
  </p:clrMapOvr>
  <p:transition advClick="0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194A128-F145-4A7E-89C9-5565980F3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215A4-868A-48D7-B871-8DE523E53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2" y="1283478"/>
            <a:ext cx="575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Computer Simulation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2E9187-15DF-421F-B11B-F7ACC153FB6F}"/>
              </a:ext>
            </a:extLst>
          </p:cNvPr>
          <p:cNvSpPr txBox="1"/>
          <p:nvPr/>
        </p:nvSpPr>
        <p:spPr>
          <a:xfrm>
            <a:off x="603922" y="1824252"/>
            <a:ext cx="2906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File: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main.c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C589C3-D734-4927-8927-6889AC155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44876"/>
            <a:ext cx="4643575" cy="33303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033FA2-A37A-4B8F-849B-C69C0B162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204" y="2644876"/>
            <a:ext cx="4361796" cy="3887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6493022"/>
      </p:ext>
    </p:extLst>
  </p:cSld>
  <p:clrMapOvr>
    <a:masterClrMapping/>
  </p:clrMapOvr>
  <p:transition advClick="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194A128-F145-4A7E-89C9-5565980F3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215A4-868A-48D7-B871-8DE523E53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2" y="1283478"/>
            <a:ext cx="575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Computer Simulation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2E9187-15DF-421F-B11B-F7ACC153FB6F}"/>
              </a:ext>
            </a:extLst>
          </p:cNvPr>
          <p:cNvSpPr txBox="1"/>
          <p:nvPr/>
        </p:nvSpPr>
        <p:spPr>
          <a:xfrm>
            <a:off x="603922" y="1824252"/>
            <a:ext cx="2906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File: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main.c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6F7FA-EDD1-4F10-B2CC-9D685C6EE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68128"/>
            <a:ext cx="4646198" cy="32295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FF81F6-FBD2-41A7-B7C6-E725B12E0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36" y="2875310"/>
            <a:ext cx="4477364" cy="2799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6612631"/>
      </p:ext>
    </p:extLst>
  </p:cSld>
  <p:clrMapOvr>
    <a:masterClrMapping/>
  </p:clrMapOvr>
  <p:transition advClick="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194A128-F145-4A7E-89C9-5565980F3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215A4-868A-48D7-B871-8DE523E53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2" y="1283478"/>
            <a:ext cx="575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Computer Simulation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2E9187-15DF-421F-B11B-F7ACC153FB6F}"/>
              </a:ext>
            </a:extLst>
          </p:cNvPr>
          <p:cNvSpPr txBox="1"/>
          <p:nvPr/>
        </p:nvSpPr>
        <p:spPr>
          <a:xfrm>
            <a:off x="603922" y="1824252"/>
            <a:ext cx="2906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File: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main.c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2BF485-46B6-445A-AA17-A0454BE6D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347472"/>
            <a:ext cx="4286865" cy="42216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EC5BE6-F59D-4660-8E17-8B3F8A9AD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545" y="2191661"/>
            <a:ext cx="4660081" cy="40705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8208806"/>
      </p:ext>
    </p:extLst>
  </p:cSld>
  <p:clrMapOvr>
    <a:masterClrMapping/>
  </p:clrMapOvr>
  <p:transition advClick="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6" name="Rectangle 17"/>
          <p:cNvSpPr>
            <a:spLocks noChangeArrowheads="1"/>
          </p:cNvSpPr>
          <p:nvPr/>
        </p:nvSpPr>
        <p:spPr bwMode="auto">
          <a:xfrm>
            <a:off x="921316" y="3328425"/>
            <a:ext cx="152926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GB" altLang="en-US" sz="2200" b="1" dirty="0">
                <a:solidFill>
                  <a:srgbClr val="CC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Fu, et al</a:t>
            </a:r>
            <a:endParaRPr lang="en-US" altLang="en-US" sz="2200" b="1" dirty="0">
              <a:solidFill>
                <a:srgbClr val="CC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9" name="Rectangle 14"/>
          <p:cNvSpPr>
            <a:spLocks noChangeArrowheads="1"/>
          </p:cNvSpPr>
          <p:nvPr/>
        </p:nvSpPr>
        <p:spPr bwMode="auto">
          <a:xfrm>
            <a:off x="916721" y="3908015"/>
            <a:ext cx="3840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GB" altLang="en-US" sz="2200" b="1" dirty="0">
                <a:solidFill>
                  <a:srgbClr val="CC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Craig (Different from Fu's)</a:t>
            </a:r>
            <a:endParaRPr lang="en-US" altLang="en-US" sz="2200" b="1" dirty="0">
              <a:solidFill>
                <a:srgbClr val="CC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30124" y="2773527"/>
            <a:ext cx="81751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Formulation of </a:t>
            </a:r>
            <a:r>
              <a:rPr lang="en-US" altLang="zh-CN" sz="28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Denavit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8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Hartenberg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 D - H)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916722" y="5093757"/>
            <a:ext cx="52901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GB" altLang="en-US" sz="2200" b="1" dirty="0">
                <a:solidFill>
                  <a:srgbClr val="CC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Direct Kinematics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921317" y="5642159"/>
            <a:ext cx="479490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GB" altLang="en-US" sz="2200" b="1" dirty="0">
                <a:solidFill>
                  <a:srgbClr val="CC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Inverse Kinematics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30125" y="4570537"/>
            <a:ext cx="37414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Robot </a:t>
            </a:r>
            <a:r>
              <a:rPr lang="en-GB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Kinematics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430125" y="2015909"/>
            <a:ext cx="81751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General features of robots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261734"/>
            <a:ext cx="87245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1: The Review of Robot Kinematics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379790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194A128-F145-4A7E-89C9-5565980F3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215A4-868A-48D7-B871-8DE523E53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12" y="1283478"/>
            <a:ext cx="575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Computer Simulation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2E9187-15DF-421F-B11B-F7ACC153FB6F}"/>
              </a:ext>
            </a:extLst>
          </p:cNvPr>
          <p:cNvSpPr txBox="1"/>
          <p:nvPr/>
        </p:nvSpPr>
        <p:spPr>
          <a:xfrm>
            <a:off x="603922" y="1824252"/>
            <a:ext cx="2906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File: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main.c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70E217-44AC-48D8-9121-97659F5F7239}"/>
              </a:ext>
            </a:extLst>
          </p:cNvPr>
          <p:cNvSpPr txBox="1"/>
          <p:nvPr/>
        </p:nvSpPr>
        <p:spPr>
          <a:xfrm>
            <a:off x="875824" y="2626637"/>
            <a:ext cx="739235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0" i="0" u="none" strike="noStrike" baseline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main.c</a:t>
            </a:r>
            <a:r>
              <a:rPr lang="en-US" altLang="zh-CN" sz="22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controls the overall flow of the simulation software.</a:t>
            </a:r>
            <a:r>
              <a:rPr lang="zh-CN" altLang="en-US" sz="220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firstly initializes the appropriate variables, then calls different functions to generate the desired trajectories</a:t>
            </a:r>
            <a:r>
              <a:rPr lang="en-US" altLang="zh-CN" sz="2200" b="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computes the control actions, and solves the ordinary differential equations numerically using the adaptive step size technique, and finally stores the data into different files for further analysis. 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203443"/>
      </p:ext>
    </p:extLst>
  </p:cSld>
  <p:clrMapOvr>
    <a:masterClrMapping/>
  </p:clrMapOvr>
  <p:transition advClick="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194A128-F145-4A7E-89C9-5565980F3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215A4-868A-48D7-B871-8DE523E53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9" y="1036624"/>
            <a:ext cx="575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Computer Simulation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215C8E96-D753-4C58-BD44-A9DB76D9DC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66" y="3248098"/>
            <a:ext cx="2430527" cy="30517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E79C91-717F-4683-962D-6D49C696B6E1}"/>
              </a:ext>
            </a:extLst>
          </p:cNvPr>
          <p:cNvSpPr>
            <a:spLocks noGrp="1"/>
          </p:cNvSpPr>
          <p:nvPr/>
        </p:nvSpPr>
        <p:spPr>
          <a:xfrm>
            <a:off x="352107" y="2338465"/>
            <a:ext cx="8439785" cy="7203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H SarabunPSK" panose="020B0502040204020203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 baseline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2040204020203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 baseline="0">
                <a:solidFill>
                  <a:schemeClr val="accent2"/>
                </a:solidFill>
                <a:latin typeface="Times New Roman" panose="02020603050405020304" pitchFamily="18" charset="0"/>
                <a:cs typeface="TH SarabunPSK" panose="020B0502040204020203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400" i="1" baseline="0">
                <a:solidFill>
                  <a:schemeClr val="tx1"/>
                </a:solidFill>
                <a:latin typeface="Times New Roman" panose="02020603050405020304" pitchFamily="18" charset="0"/>
                <a:cs typeface="TH SarabunPSK" panose="020B0502040204020203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aseline="0">
                <a:solidFill>
                  <a:srgbClr val="FF6600"/>
                </a:solidFill>
                <a:latin typeface="Times New Roman" panose="02020603050405020304" pitchFamily="18" charset="0"/>
                <a:cs typeface="TH SarabunPSK" panose="020B0502040204020203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9pPr>
          </a:lstStyle>
          <a:p>
            <a:pPr algn="just">
              <a:buFont typeface="+mj-lt"/>
              <a:buAutoNum type="arabicParenR"/>
            </a:pPr>
            <a:r>
              <a:rPr lang="en-SG" b="0" dirty="0">
                <a:solidFill>
                  <a:srgbClr val="FF0000"/>
                </a:solidFill>
              </a:rPr>
              <a:t>S. S. Ge, T. H. Lee, and C. J. Harris. </a:t>
            </a:r>
            <a:r>
              <a:rPr lang="en-SG" b="0" i="1" dirty="0">
                <a:solidFill>
                  <a:srgbClr val="FF0000"/>
                </a:solidFill>
              </a:rPr>
              <a:t>Adaptive neural network control of robotic manipulators</a:t>
            </a:r>
            <a:r>
              <a:rPr lang="en-SG" b="0" dirty="0">
                <a:solidFill>
                  <a:srgbClr val="FF0000"/>
                </a:solidFill>
              </a:rPr>
              <a:t>. Vol. 19. World Scientific, 1998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8FCCE2-5B57-40C3-8C94-F7F771CC7FAD}"/>
              </a:ext>
            </a:extLst>
          </p:cNvPr>
          <p:cNvSpPr txBox="1"/>
          <p:nvPr/>
        </p:nvSpPr>
        <p:spPr>
          <a:xfrm>
            <a:off x="196646" y="1452122"/>
            <a:ext cx="670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complete C code and controller can be referred to the 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</a:t>
            </a:r>
            <a:r>
              <a:rPr lang="en-US" altLang="zh-CN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(p345):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9523C0-4A49-477A-A1FC-96AFA18A5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539" y="3248099"/>
            <a:ext cx="2352095" cy="30517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2343549"/>
      </p:ext>
    </p:extLst>
  </p:cSld>
  <p:clrMapOvr>
    <a:masterClrMapping/>
  </p:clrMapOvr>
  <p:transition advClick="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1197BCDB-EF82-44F8-AF64-C48A5C01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Q&amp;A.1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7381CED-D79F-4C76-8CF1-5DAF972D1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22" y="1046922"/>
            <a:ext cx="7131378" cy="5610018"/>
          </a:xfrm>
          <a:prstGeom prst="rect">
            <a:avLst/>
          </a:prstGeom>
        </p:spPr>
      </p:pic>
      <p:pic>
        <p:nvPicPr>
          <p:cNvPr id="44036" name="Picture 1">
            <a:extLst>
              <a:ext uri="{FF2B5EF4-FFF2-40B4-BE49-F238E27FC236}">
                <a16:creationId xmlns:a16="http://schemas.microsoft.com/office/drawing/2014/main" id="{618C6AE2-800A-443E-8D87-B8AD0BB7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92" y="3255962"/>
            <a:ext cx="3718008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274013C-214E-4F97-9AF2-9787CF496998}"/>
              </a:ext>
            </a:extLst>
          </p:cNvPr>
          <p:cNvSpPr txBox="1"/>
          <p:nvPr/>
        </p:nvSpPr>
        <p:spPr>
          <a:xfrm>
            <a:off x="-73524" y="1046922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3796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0F27F1-13E3-4533-903F-5495E3CD522C}"/>
              </a:ext>
            </a:extLst>
          </p:cNvPr>
          <p:cNvSpPr txBox="1"/>
          <p:nvPr/>
        </p:nvSpPr>
        <p:spPr>
          <a:xfrm>
            <a:off x="150407" y="2126735"/>
            <a:ext cx="6132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note 2.1 Newton-Euler formulation p19</a:t>
            </a:r>
            <a:endParaRPr lang="zh-CN" altLang="en-US" sz="2000" dirty="0"/>
          </a:p>
        </p:txBody>
      </p:sp>
      <p:graphicFrame>
        <p:nvGraphicFramePr>
          <p:cNvPr id="14" name="Object 11"/>
          <p:cNvGraphicFramePr>
            <a:graphicFrameLocks noChangeAspect="1"/>
          </p:cNvGraphicFramePr>
          <p:nvPr/>
        </p:nvGraphicFramePr>
        <p:xfrm>
          <a:off x="355459" y="2965059"/>
          <a:ext cx="3316288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Equation" r:id="rId3" imgW="1447560" imgH="507960" progId="Equation.DSMT4">
                  <p:embed/>
                </p:oleObj>
              </mc:Choice>
              <mc:Fallback>
                <p:oleObj name="Equation" r:id="rId3" imgW="1447560" imgH="507960" progId="Equation.DSMT4">
                  <p:embed/>
                  <p:pic>
                    <p:nvPicPr>
                      <p:cNvPr id="1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459" y="2965059"/>
                        <a:ext cx="3316288" cy="116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88640" y="2473410"/>
            <a:ext cx="3679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Forward-Backward Algorithm</a:t>
            </a:r>
          </a:p>
        </p:txBody>
      </p:sp>
      <p:sp>
        <p:nvSpPr>
          <p:cNvPr id="3" name="矩形 2"/>
          <p:cNvSpPr/>
          <p:nvPr/>
        </p:nvSpPr>
        <p:spPr>
          <a:xfrm>
            <a:off x="673627" y="4180787"/>
            <a:ext cx="8225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direction vector of the rotation axis of the joint </a:t>
            </a:r>
            <a:r>
              <a:rPr lang="en-US" altLang="zh-CN" sz="1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 in the coordinate system </a:t>
            </a:r>
            <a:r>
              <a:rPr lang="en-US" altLang="zh-CN" sz="18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+1.</a:t>
            </a:r>
            <a:endParaRPr lang="zh-CN" altLang="en-US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Object 11"/>
          <p:cNvGraphicFramePr>
            <a:graphicFrameLocks noChangeAspect="1"/>
          </p:cNvGraphicFramePr>
          <p:nvPr/>
        </p:nvGraphicFramePr>
        <p:xfrm>
          <a:off x="288640" y="4161634"/>
          <a:ext cx="436563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" name="Equation" r:id="rId5" imgW="190440" imgH="190440" progId="Equation.DSMT4">
                  <p:embed/>
                </p:oleObj>
              </mc:Choice>
              <mc:Fallback>
                <p:oleObj name="Equation" r:id="rId5" imgW="190440" imgH="190440" progId="Equation.DSMT4">
                  <p:embed/>
                  <p:pic>
                    <p:nvPicPr>
                      <p:cNvPr id="1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40" y="4161634"/>
                        <a:ext cx="436563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1"/>
          <p:cNvGraphicFramePr>
            <a:graphicFrameLocks noChangeAspect="1"/>
          </p:cNvGraphicFramePr>
          <p:nvPr/>
        </p:nvGraphicFramePr>
        <p:xfrm>
          <a:off x="288640" y="4518833"/>
          <a:ext cx="436563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Equation" r:id="rId7" imgW="190440" imgH="190440" progId="Equation.DSMT4">
                  <p:embed/>
                </p:oleObj>
              </mc:Choice>
              <mc:Fallback>
                <p:oleObj name="Equation" r:id="rId7" imgW="190440" imgH="190440" progId="Equation.DSMT4">
                  <p:embed/>
                  <p:pic>
                    <p:nvPicPr>
                      <p:cNvPr id="1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40" y="4518833"/>
                        <a:ext cx="436563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673627" y="4559363"/>
            <a:ext cx="8225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transformation matrix of the coordinate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135438" y="3179115"/>
                <a:ext cx="4647421" cy="67262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changes, it means that the joint (i+1) rotates, then the rotation axis will be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altLang="zh-CN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438" y="3179115"/>
                <a:ext cx="4647421" cy="672620"/>
              </a:xfrm>
              <a:prstGeom prst="rect">
                <a:avLst/>
              </a:prstGeom>
              <a:blipFill>
                <a:blip r:embed="rId9"/>
                <a:stretch>
                  <a:fillRect l="-1047" t="-5405" b="-12613"/>
                </a:stretch>
              </a:blipFill>
              <a:ln w="31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8">
            <a:extLst>
              <a:ext uri="{FF2B5EF4-FFF2-40B4-BE49-F238E27FC236}">
                <a16:creationId xmlns:a16="http://schemas.microsoft.com/office/drawing/2014/main" id="{E64A8009-9BDE-4D08-AC96-574CBAB6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10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10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Q&amp;A.1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3C413A-A65F-4E4D-A21F-503B05AF9FE4}"/>
              </a:ext>
            </a:extLst>
          </p:cNvPr>
          <p:cNvSpPr txBox="1"/>
          <p:nvPr/>
        </p:nvSpPr>
        <p:spPr>
          <a:xfrm>
            <a:off x="-73524" y="1046922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997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92ECE5A-9D35-4EE6-A619-4CD81F17E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4"/>
          <a:stretch/>
        </p:blipFill>
        <p:spPr>
          <a:xfrm>
            <a:off x="271508" y="1451100"/>
            <a:ext cx="8872492" cy="18209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A09227-B20A-4F86-B508-A98D7D69BB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8" t="20155" b="4991"/>
          <a:stretch/>
        </p:blipFill>
        <p:spPr>
          <a:xfrm>
            <a:off x="2209800" y="2285999"/>
            <a:ext cx="6934200" cy="401320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BF9C2E6-9820-4C20-8943-8220CD5EFC80}"/>
              </a:ext>
            </a:extLst>
          </p:cNvPr>
          <p:cNvSpPr txBox="1"/>
          <p:nvPr/>
        </p:nvSpPr>
        <p:spPr>
          <a:xfrm>
            <a:off x="-88900" y="959630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197BCDB-EF82-44F8-AF64-C48A5C01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Q&amp;A.1</a:t>
            </a:r>
          </a:p>
        </p:txBody>
      </p:sp>
    </p:spTree>
    <p:extLst>
      <p:ext uri="{BB962C8B-B14F-4D97-AF65-F5344CB8AC3E}">
        <p14:creationId xmlns:p14="http://schemas.microsoft.com/office/powerpoint/2010/main" val="2481715777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A5B6CB-1F2E-4C66-B59D-CB6094D9B5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t="20029" r="6252" b="6632"/>
          <a:stretch/>
        </p:blipFill>
        <p:spPr>
          <a:xfrm>
            <a:off x="993234" y="1409699"/>
            <a:ext cx="7931692" cy="4725735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B2599934-5CBE-49FF-BF0C-5C965D998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Q&amp;A.2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F13D0C-580A-4023-8BBB-BAD33D725707}"/>
              </a:ext>
            </a:extLst>
          </p:cNvPr>
          <p:cNvSpPr txBox="1"/>
          <p:nvPr/>
        </p:nvSpPr>
        <p:spPr>
          <a:xfrm>
            <a:off x="0" y="1034222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95537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8E881EE-46AF-418A-8151-5D21EB976A5F}"/>
              </a:ext>
            </a:extLst>
          </p:cNvPr>
          <p:cNvSpPr txBox="1"/>
          <p:nvPr/>
        </p:nvSpPr>
        <p:spPr>
          <a:xfrm>
            <a:off x="281273" y="1545661"/>
            <a:ext cx="6132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note 2.1 Newton-Euler formulation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p19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象 2">
                <a:extLst>
                  <a:ext uri="{FF2B5EF4-FFF2-40B4-BE49-F238E27FC236}">
                    <a16:creationId xmlns:a16="http://schemas.microsoft.com/office/drawing/2014/main" id="{CA8C74E8-6FB3-4979-9B73-205499FB2D23}"/>
                  </a:ext>
                </a:extLst>
              </p:cNvPr>
              <p:cNvSpPr txBox="1"/>
              <p:nvPr/>
            </p:nvSpPr>
            <p:spPr>
              <a:xfrm>
                <a:off x="1739938" y="4461543"/>
                <a:ext cx="6914023" cy="954088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对象 2">
                <a:extLst>
                  <a:ext uri="{FF2B5EF4-FFF2-40B4-BE49-F238E27FC236}">
                    <a16:creationId xmlns:a16="http://schemas.microsoft.com/office/drawing/2014/main" id="{CA8C74E8-6FB3-4979-9B73-205499FB2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38" y="4461543"/>
                <a:ext cx="6914023" cy="954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对象 13">
                <a:extLst>
                  <a:ext uri="{FF2B5EF4-FFF2-40B4-BE49-F238E27FC236}">
                    <a16:creationId xmlns:a16="http://schemas.microsoft.com/office/drawing/2014/main" id="{ED5120F6-CC2A-4370-B2D0-96A2F2536393}"/>
                  </a:ext>
                </a:extLst>
              </p:cNvPr>
              <p:cNvSpPr txBox="1"/>
              <p:nvPr/>
            </p:nvSpPr>
            <p:spPr>
              <a:xfrm>
                <a:off x="949364" y="5189734"/>
                <a:ext cx="8475910" cy="954088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SG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SG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̇"/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SG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对象 13">
                <a:extLst>
                  <a:ext uri="{FF2B5EF4-FFF2-40B4-BE49-F238E27FC236}">
                    <a16:creationId xmlns:a16="http://schemas.microsoft.com/office/drawing/2014/main" id="{ED5120F6-CC2A-4370-B2D0-96A2F2536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64" y="5189734"/>
                <a:ext cx="8475910" cy="95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象 14">
                <a:extLst>
                  <a:ext uri="{FF2B5EF4-FFF2-40B4-BE49-F238E27FC236}">
                    <a16:creationId xmlns:a16="http://schemas.microsoft.com/office/drawing/2014/main" id="{E30BB413-B0EE-4304-BA43-7A1416FF7BE2}"/>
                  </a:ext>
                </a:extLst>
              </p:cNvPr>
              <p:cNvSpPr txBox="1"/>
              <p:nvPr/>
            </p:nvSpPr>
            <p:spPr>
              <a:xfrm>
                <a:off x="2568800" y="5905500"/>
                <a:ext cx="4238739" cy="952500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SG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对象 14">
                <a:extLst>
                  <a:ext uri="{FF2B5EF4-FFF2-40B4-BE49-F238E27FC236}">
                    <a16:creationId xmlns:a16="http://schemas.microsoft.com/office/drawing/2014/main" id="{E30BB413-B0EE-4304-BA43-7A1416FF7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800" y="5905500"/>
                <a:ext cx="4238739" cy="952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5">
            <a:extLst>
              <a:ext uri="{FF2B5EF4-FFF2-40B4-BE49-F238E27FC236}">
                <a16:creationId xmlns:a16="http://schemas.microsoft.com/office/drawing/2014/main" id="{96AE5388-ADCC-408F-BA6B-E61512ADFA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4562" y="4166036"/>
          <a:ext cx="3358078" cy="372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" name="Equation" r:id="rId6" imgW="2120760" imgH="228600" progId="Equation.DSMT4">
                  <p:embed/>
                </p:oleObj>
              </mc:Choice>
              <mc:Fallback>
                <p:oleObj name="Equation" r:id="rId6" imgW="2120760" imgH="228600" progId="Equation.DSMT4">
                  <p:embed/>
                  <p:pic>
                    <p:nvPicPr>
                      <p:cNvPr id="14" name="Object 15">
                        <a:extLst>
                          <a:ext uri="{FF2B5EF4-FFF2-40B4-BE49-F238E27FC236}">
                            <a16:creationId xmlns:a16="http://schemas.microsoft.com/office/drawing/2014/main" id="{96AE5388-ADCC-408F-BA6B-E61512ADFA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4562" y="4166036"/>
                        <a:ext cx="3358078" cy="372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62546" y="3817694"/>
            <a:ext cx="315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dynamic equation should be</a:t>
            </a:r>
            <a:endParaRPr lang="zh-CN" altLang="en-US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https://gimg2.baidu.com/image_search/src=http%3A%2F%2F5b0988e595225.cdn.sohucs.com%2Fq_70%2Cc_zoom%2Cw_640%2Fimages%2F20190303%2Ffac126c8c5694c68a08997843f5147d0.gif&amp;refer=http%3A%2F%2F5b0988e595225.cdn.sohucs.com&amp;app=2002&amp;size=f9999,10000&amp;q=a80&amp;n=0&amp;g=0n&amp;fmt=jpeg?sec=1647414331&amp;t=9acc37a0c4f48a9935b7f6519d616d72">
            <a:extLst>
              <a:ext uri="{FF2B5EF4-FFF2-40B4-BE49-F238E27FC236}">
                <a16:creationId xmlns:a16="http://schemas.microsoft.com/office/drawing/2014/main" id="{56C6B94D-B895-4638-8646-E1D8E499D7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166" y="3005422"/>
            <a:ext cx="977117" cy="6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gimg2.baidu.com/image_search/src=http%3A%2F%2Fwww.sciclass.cn%2Fuploads%2Farticle%2Fweb%2F20170216%2F1487241121293391.gif&amp;refer=http%3A%2F%2Fwww.sciclass.cn&amp;app=2002&amp;size=f9999,10000&amp;q=a80&amp;n=0&amp;g=0n&amp;fmt=jpeg?sec=1647414384&amp;t=24dd551714e464791e1c91eb24b84f9d">
            <a:extLst>
              <a:ext uri="{FF2B5EF4-FFF2-40B4-BE49-F238E27FC236}">
                <a16:creationId xmlns:a16="http://schemas.microsoft.com/office/drawing/2014/main" id="{710F8B5A-D7D5-4DED-A6E9-3B99A4E1B5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009" y="2222463"/>
            <a:ext cx="1121432" cy="69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F01821B-139A-412D-B657-71DD70EBC32A}"/>
              </a:ext>
            </a:extLst>
          </p:cNvPr>
          <p:cNvSpPr txBox="1"/>
          <p:nvPr/>
        </p:nvSpPr>
        <p:spPr>
          <a:xfrm>
            <a:off x="7839862" y="2829848"/>
            <a:ext cx="125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</a:rPr>
              <a:t>(2.1.3)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613178-17AC-4161-95D0-C7C37BDA8395}"/>
              </a:ext>
            </a:extLst>
          </p:cNvPr>
          <p:cNvSpPr txBox="1"/>
          <p:nvPr/>
        </p:nvSpPr>
        <p:spPr>
          <a:xfrm>
            <a:off x="458710" y="1945771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Eq. (2.1.3) should be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Object 11">
            <a:extLst>
              <a:ext uri="{FF2B5EF4-FFF2-40B4-BE49-F238E27FC236}">
                <a16:creationId xmlns:a16="http://schemas.microsoft.com/office/drawing/2014/main" id="{5663025A-21CF-4673-B486-D3AC0A9073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710" y="2444936"/>
          <a:ext cx="6618780" cy="1120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Equation" r:id="rId10" imgW="2997000" imgH="507960" progId="Equation.DSMT4">
                  <p:embed/>
                </p:oleObj>
              </mc:Choice>
              <mc:Fallback>
                <p:oleObj name="Equation" r:id="rId10" imgW="2997000" imgH="507960" progId="Equation.DSMT4">
                  <p:embed/>
                  <p:pic>
                    <p:nvPicPr>
                      <p:cNvPr id="18" name="Object 11">
                        <a:extLst>
                          <a:ext uri="{FF2B5EF4-FFF2-40B4-BE49-F238E27FC236}">
                            <a16:creationId xmlns:a16="http://schemas.microsoft.com/office/drawing/2014/main" id="{5663025A-21CF-4673-B486-D3AC0A9073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10" y="2444936"/>
                        <a:ext cx="6618780" cy="11209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3D93086-E88D-454F-BC37-C6C0C6FEFB83}"/>
              </a:ext>
            </a:extLst>
          </p:cNvPr>
          <p:cNvSpPr txBox="1"/>
          <p:nvPr/>
        </p:nvSpPr>
        <p:spPr>
          <a:xfrm>
            <a:off x="281273" y="3434663"/>
            <a:ext cx="6132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note 2.1 Newton-Euler formulation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p30</a:t>
            </a:r>
            <a:endParaRPr lang="zh-CN" altLang="en-US" sz="2000" dirty="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AC08CD7F-98EC-4EF8-8425-C2C38B2A9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1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1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Q&amp;A.2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1E1968-4AF7-4539-9DF4-C146B4EE577C}"/>
              </a:ext>
            </a:extLst>
          </p:cNvPr>
          <p:cNvSpPr txBox="1"/>
          <p:nvPr/>
        </p:nvSpPr>
        <p:spPr>
          <a:xfrm>
            <a:off x="-73524" y="1046922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276503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2599934-5CBE-49FF-BF0C-5C965D998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Q&amp;A.3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F13D0C-580A-4023-8BBB-BAD33D725707}"/>
              </a:ext>
            </a:extLst>
          </p:cNvPr>
          <p:cNvSpPr txBox="1"/>
          <p:nvPr/>
        </p:nvSpPr>
        <p:spPr>
          <a:xfrm>
            <a:off x="0" y="1034222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08" y="2739589"/>
            <a:ext cx="6091340" cy="21918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672789"/>
            <a:ext cx="4210050" cy="1066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1E1968-4AF7-4539-9DF4-C146B4EE577C}"/>
              </a:ext>
            </a:extLst>
          </p:cNvPr>
          <p:cNvSpPr txBox="1"/>
          <p:nvPr/>
        </p:nvSpPr>
        <p:spPr>
          <a:xfrm>
            <a:off x="-73524" y="4803198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394" y="5124999"/>
            <a:ext cx="36385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95946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2599934-5CBE-49FF-BF0C-5C965D998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Q&amp;A.4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F13D0C-580A-4023-8BBB-BAD33D725707}"/>
              </a:ext>
            </a:extLst>
          </p:cNvPr>
          <p:cNvSpPr txBox="1"/>
          <p:nvPr/>
        </p:nvSpPr>
        <p:spPr>
          <a:xfrm>
            <a:off x="0" y="1034222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A344BB-48DC-4870-B748-3294D77B2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22" y="1435023"/>
            <a:ext cx="7498955" cy="49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80962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2599934-5CBE-49FF-BF0C-5C965D998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Q&amp;A.4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F13D0C-580A-4023-8BBB-BAD33D725707}"/>
              </a:ext>
            </a:extLst>
          </p:cNvPr>
          <p:cNvSpPr txBox="1"/>
          <p:nvPr/>
        </p:nvSpPr>
        <p:spPr>
          <a:xfrm>
            <a:off x="0" y="1034222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22585B-2718-437C-B00F-6814D172B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7" y="1614325"/>
            <a:ext cx="8459779" cy="44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93412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59996" y="5451718"/>
            <a:ext cx="40739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2200" b="1" dirty="0">
                <a:solidFill>
                  <a:srgbClr val="CC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Generalized Coordinates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695478" y="5924382"/>
            <a:ext cx="40739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2200" b="1" dirty="0">
                <a:solidFill>
                  <a:srgbClr val="CC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Generalized Forces</a:t>
            </a: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5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89181" y="121540"/>
            <a:ext cx="68000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2: Robot Dynamics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6F1A3243-73F0-4713-BA14-E28239D31308}"/>
              </a:ext>
            </a:extLst>
          </p:cNvPr>
          <p:cNvSpPr>
            <a:spLocks noGrp="1"/>
          </p:cNvSpPr>
          <p:nvPr/>
        </p:nvSpPr>
        <p:spPr>
          <a:xfrm>
            <a:off x="617901" y="1463596"/>
            <a:ext cx="6775101" cy="3169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pt-BR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Newton-Euler formulation</a:t>
            </a: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2.2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Lagrange-Euler formulation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2.3 Properties of dynamic models</a:t>
            </a: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2.4 Tutorials of dynamics </a:t>
            </a: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2.5 Neural network modelling</a:t>
            </a:r>
          </a:p>
        </p:txBody>
      </p:sp>
    </p:spTree>
    <p:extLst>
      <p:ext uri="{BB962C8B-B14F-4D97-AF65-F5344CB8AC3E}">
        <p14:creationId xmlns:p14="http://schemas.microsoft.com/office/powerpoint/2010/main" val="750968611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AC08CD7F-98EC-4EF8-8425-C2C38B2A9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Q&amp;A.4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1E1968-4AF7-4539-9DF4-C146B4EE577C}"/>
              </a:ext>
            </a:extLst>
          </p:cNvPr>
          <p:cNvSpPr txBox="1"/>
          <p:nvPr/>
        </p:nvSpPr>
        <p:spPr>
          <a:xfrm>
            <a:off x="-73524" y="1046922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7343989-53B1-4950-ACC8-ADE221B1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40" y="1570142"/>
            <a:ext cx="6454699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8211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/>
          <p:cNvSpPr>
            <a:spLocks noGrp="1"/>
          </p:cNvSpPr>
          <p:nvPr/>
        </p:nvSpPr>
        <p:spPr>
          <a:xfrm>
            <a:off x="493712" y="1619081"/>
            <a:ext cx="8156576" cy="441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9pPr>
          </a:lstStyle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13:00, 26-04-2022</a:t>
            </a:r>
          </a:p>
          <a:p>
            <a:pPr marL="0" indent="0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Form: Open Book</a:t>
            </a:r>
          </a:p>
          <a:p>
            <a:pPr marL="0" indent="0" fontAlgn="base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Venue: LT7A</a:t>
            </a:r>
          </a:p>
          <a:p>
            <a:pPr marL="0" indent="0" fontAlgn="base">
              <a:lnSpc>
                <a:spcPct val="115000"/>
              </a:lnSpc>
              <a:spcAft>
                <a:spcPts val="1000"/>
              </a:spcAft>
              <a:buNone/>
            </a:pPr>
            <a:endParaRPr lang="en-US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alt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Steady and Confident!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81274" y="252184"/>
            <a:ext cx="4737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 Schedule</a:t>
            </a:r>
          </a:p>
        </p:txBody>
      </p:sp>
    </p:spTree>
    <p:extLst>
      <p:ext uri="{BB962C8B-B14F-4D97-AF65-F5344CB8AC3E}">
        <p14:creationId xmlns:p14="http://schemas.microsoft.com/office/powerpoint/2010/main" val="3229120693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6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875" indent="-285722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2885" indent="-228577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040" indent="-228577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194" indent="-228577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348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503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8657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5812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32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281274" y="252184"/>
            <a:ext cx="4737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</a:t>
            </a:r>
          </a:p>
        </p:txBody>
      </p:sp>
      <p:pic>
        <p:nvPicPr>
          <p:cNvPr id="12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4" y="4423211"/>
            <a:ext cx="2139584" cy="19626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2000" y="1869965"/>
            <a:ext cx="43259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ACUR-C, a table cleaning robot is a typical intelligent robot. Such a robot processes 4 degrees of freedom (DOFs) and works in a 3-D space. A table cleaning robot contains 4 degrees of freedom, including 1 degree of freedom for up and down movement and 3 degrees of freedom for arm plane movement.</a:t>
            </a:r>
            <a:endParaRPr lang="zh-CN" altLang="en-US" sz="20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3" y="1967327"/>
            <a:ext cx="4160337" cy="23585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72000" y="5107863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Task 1: Introduction and Literature Review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Task 2: Kinematics and Computing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Task 3: Dynamics and Computing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Task 4: Control Design and Simulation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Task 5: Conclusions and Further Studies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281274" y="1130685"/>
            <a:ext cx="8748262" cy="73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1570" tIns="30785" rIns="61570" bIns="30785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1:</a:t>
            </a:r>
          </a:p>
          <a:p>
            <a:pPr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Modeling and Animation of the ACUR-C table cleaning robot</a:t>
            </a:r>
          </a:p>
        </p:txBody>
      </p:sp>
    </p:spTree>
    <p:extLst>
      <p:ext uri="{BB962C8B-B14F-4D97-AF65-F5344CB8AC3E}">
        <p14:creationId xmlns:p14="http://schemas.microsoft.com/office/powerpoint/2010/main" val="1264501621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6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875" indent="-285722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2885" indent="-228577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040" indent="-228577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194" indent="-228577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348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503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8657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5812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33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281274" y="252184"/>
            <a:ext cx="4737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72000" y="1843950"/>
            <a:ext cx="43259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In this project, we consider modelling and control of a four-wheel autonomous robot based on the </a:t>
            </a:r>
            <a:r>
              <a:rPr lang="en-US" altLang="zh-CN" sz="20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Kiwibot</a:t>
            </a:r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. This four-wheel model is to execute moving and turning. Assume that two front wheels are the driving wheels and the others are the driven wheel. On top of it, we add a 2-link robot arm on the center top of the robot. Both these two joints are revolute joint.</a:t>
            </a:r>
            <a:endParaRPr lang="zh-CN" altLang="en-US" sz="20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72000" y="5107863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Task 1: Literature Review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Task 2: Kinematics and Computing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Task 3: Dynamics and Computing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Task 4: Control Design and Simulation</a:t>
            </a:r>
          </a:p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Task 5: Conclusions and Further Studies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281274" y="1130685"/>
            <a:ext cx="8748262" cy="73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1570" tIns="30785" rIns="61570" bIns="30785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2:</a:t>
            </a:r>
          </a:p>
          <a:p>
            <a:pPr>
              <a:buNone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Modeling and Animation of the four-wheel autonomous robot</a:t>
            </a:r>
          </a:p>
        </p:txBody>
      </p:sp>
      <p:pic>
        <p:nvPicPr>
          <p:cNvPr id="9" name="image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688" y="1986682"/>
            <a:ext cx="3790357" cy="2535702"/>
          </a:xfrm>
          <a:prstGeom prst="rect">
            <a:avLst/>
          </a:prstGeom>
        </p:spPr>
      </p:pic>
      <p:pic>
        <p:nvPicPr>
          <p:cNvPr id="10" name="图片 9" descr="形状&#10;&#10;中度可信度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4" y="4795665"/>
            <a:ext cx="3331539" cy="15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16468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6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875" indent="-285722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2885" indent="-228577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040" indent="-228577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194" indent="-228577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348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503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8657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5812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34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281274" y="252184"/>
            <a:ext cx="4737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</a:t>
            </a:r>
          </a:p>
        </p:txBody>
      </p:sp>
      <p:pic>
        <p:nvPicPr>
          <p:cNvPr id="4" name="2019-05-31 121611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129" y="1871324"/>
            <a:ext cx="2499589" cy="4369982"/>
          </a:xfrm>
          <a:prstGeom prst="rect">
            <a:avLst/>
          </a:prstGeom>
        </p:spPr>
      </p:pic>
      <p:pic>
        <p:nvPicPr>
          <p:cNvPr id="2" name="2019-05-31 120129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000" end="6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92452" y="1871324"/>
            <a:ext cx="2499590" cy="4369982"/>
          </a:xfrm>
          <a:prstGeom prst="rect">
            <a:avLst/>
          </a:prstGeom>
        </p:spPr>
      </p:pic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5268527" y="5157124"/>
            <a:ext cx="3822308" cy="143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1570" tIns="30785" rIns="61570" bIns="30785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  <a:buNone/>
              <a:defRPr/>
            </a:pPr>
            <a:r>
              <a:rPr lang="en-US" altLang="en-US" sz="19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cases for different robot manipulator applications, which may enlighten you in doing the project </a:t>
            </a:r>
            <a:r>
              <a:rPr lang="en-US" altLang="en-US" sz="19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altLang="en-US" sz="19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sense of achievement.</a:t>
            </a:r>
            <a:endParaRPr lang="en-US" altLang="en-US" sz="1900" b="0" dirty="0">
              <a:latin typeface="Times New Roman" panose="02020603050405020304" pitchFamily="18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53816" y="1199690"/>
            <a:ext cx="81502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Project 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3: Innovative Design,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Examples of Mini Project</a:t>
            </a:r>
          </a:p>
        </p:txBody>
      </p:sp>
      <p:sp>
        <p:nvSpPr>
          <p:cNvPr id="5" name="矩形 4"/>
          <p:cNvSpPr/>
          <p:nvPr/>
        </p:nvSpPr>
        <p:spPr>
          <a:xfrm>
            <a:off x="5362575" y="1981844"/>
            <a:ext cx="3562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600" dirty="0">
                <a:hlinkClick r:id="rId8"/>
              </a:rPr>
              <a:t>https://www.youtube.com/watch?v=tGn9gpmPrms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5362575" y="2935665"/>
            <a:ext cx="3562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600" dirty="0">
                <a:hlinkClick r:id="rId9"/>
              </a:rPr>
              <a:t>https://www.youtube.com/watch?v=Vpr1cE44Lpw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5362575" y="3975029"/>
            <a:ext cx="3562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600" dirty="0">
                <a:hlinkClick r:id="rId10"/>
              </a:rPr>
              <a:t>https://www.youtube.com/watch?v=M2sv3rRWUgo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9387690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3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6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875" indent="-285722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2885" indent="-228577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040" indent="-228577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194" indent="-228577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348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503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8657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5812" indent="-228577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35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81274" y="252184"/>
            <a:ext cx="4737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53816" y="1199690"/>
            <a:ext cx="6480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Reference Sample for Mini Project</a:t>
            </a:r>
          </a:p>
        </p:txBody>
      </p:sp>
      <p:sp>
        <p:nvSpPr>
          <p:cNvPr id="14" name="矩形 13"/>
          <p:cNvSpPr/>
          <p:nvPr/>
        </p:nvSpPr>
        <p:spPr>
          <a:xfrm>
            <a:off x="281274" y="1874034"/>
            <a:ext cx="8632443" cy="4209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360000">
              <a:lnSpc>
                <a:spcPct val="110000"/>
              </a:lnSpc>
              <a:spcBef>
                <a:spcPct val="20000"/>
              </a:spcBef>
            </a:pP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95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Alakshendra</a:t>
            </a: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Veer, and Shital S. </a:t>
            </a:r>
            <a:r>
              <a:rPr lang="en-US" altLang="zh-CN" sz="195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Chiddarwar</a:t>
            </a: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"Adaptive robust control of </a:t>
            </a:r>
            <a:r>
              <a:rPr lang="en-US" altLang="zh-CN" sz="195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Mecanum</a:t>
            </a: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-wheeled mobile robot with uncertainties." Nonlinear Dynamics 87.4 (2017): 2147-2169.</a:t>
            </a:r>
          </a:p>
          <a:p>
            <a:pPr marL="360000" lvl="0" indent="-3600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95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Serrezuela</a:t>
            </a: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95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Ruthber</a:t>
            </a: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Rodríguez, et al. "Kinematic modelling of a robotic arm manipulator using </a:t>
            </a:r>
            <a:r>
              <a:rPr lang="en-US" altLang="zh-CN" sz="195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 ARPN Journal of Engineering and Applied Sciences 12.7 (2017): 2037-2045.</a:t>
            </a:r>
          </a:p>
          <a:p>
            <a:pPr marL="360000" lvl="0" indent="-3600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Pacheco, </a:t>
            </a:r>
            <a:r>
              <a:rPr lang="en-US" altLang="zh-CN" sz="195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Lluis</a:t>
            </a: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95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Ningsu</a:t>
            </a: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Luo. "Testing PID and MPC performance for mobile robot local path-following." International Journal of Advanced Robotic Systems 12.11 (2015): 155.</a:t>
            </a:r>
          </a:p>
          <a:p>
            <a:pPr marL="360000" lvl="0" indent="-3600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Surapong, </a:t>
            </a:r>
            <a:r>
              <a:rPr lang="en-US" altLang="zh-CN" sz="195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Niphun</a:t>
            </a: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95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Chowarit</a:t>
            </a: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50" b="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Mitsantisuk</a:t>
            </a:r>
            <a:r>
              <a:rPr lang="en-US" altLang="zh-CN" sz="1950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"Position and force control of the SCARA robot based on disturbance observer." Procedia Computer Science 86 (2016): 116-119.</a:t>
            </a:r>
          </a:p>
        </p:txBody>
      </p:sp>
    </p:spTree>
    <p:extLst>
      <p:ext uri="{BB962C8B-B14F-4D97-AF65-F5344CB8AC3E}">
        <p14:creationId xmlns:p14="http://schemas.microsoft.com/office/powerpoint/2010/main" val="733613064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76200" y="-1"/>
            <a:ext cx="8229600" cy="1056444"/>
          </a:xfrm>
        </p:spPr>
        <p:txBody>
          <a:bodyPr/>
          <a:lstStyle/>
          <a:p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Beyond: Interactive Social Robots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06400" y="1447800"/>
            <a:ext cx="8229600" cy="130968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	With the growing research interest in application fields such as service, health care, entertainment, etc., robots are expected to be able to work in unknown environments. </a:t>
            </a:r>
          </a:p>
          <a:p>
            <a:endParaRPr lang="en-US" altLang="en-US"/>
          </a:p>
        </p:txBody>
      </p:sp>
      <p:pic>
        <p:nvPicPr>
          <p:cNvPr id="30725" name="Picture 7" descr="“social robot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2984500"/>
            <a:ext cx="3227387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9" descr="相关图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984500"/>
            <a:ext cx="37592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7684851" y="6532563"/>
            <a:ext cx="1344683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8224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sz="2400" dirty="0">
                <a:ea typeface="宋体" panose="02010600030101010101" pitchFamily="2" charset="-122"/>
              </a:rPr>
              <a:t>Most traditional robot controllers designed with the presumption that the external environment is fixed </a:t>
            </a:r>
          </a:p>
          <a:p>
            <a:pPr>
              <a:buFontTx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    will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NOT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apply. 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2400" i="1" u="sng" dirty="0">
                <a:solidFill>
                  <a:srgbClr val="0033CC"/>
                </a:solidFill>
                <a:ea typeface="宋体" panose="02010600030101010101" pitchFamily="2" charset="-122"/>
              </a:rPr>
              <a:t>	What is needed to be investigated?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Unexpected interaction between robots and unknown environments.</a:t>
            </a:r>
            <a:endParaRPr lang="en-US" altLang="zh-CN" sz="2400" i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i="1" dirty="0">
              <a:solidFill>
                <a:srgbClr val="0070C0"/>
              </a:solidFill>
              <a:ea typeface="宋体" panose="02010600030101010101" pitchFamily="2" charset="-122"/>
            </a:endParaRP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7859949" y="6532563"/>
            <a:ext cx="1169585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2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2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2B3069-31C6-49E8-9645-CB5DEBFE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1"/>
            <a:ext cx="8229600" cy="1056444"/>
          </a:xfrm>
        </p:spPr>
        <p:txBody>
          <a:bodyPr/>
          <a:lstStyle/>
          <a:p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Beyond: Interactive Social Robots</a:t>
            </a:r>
          </a:p>
        </p:txBody>
      </p:sp>
    </p:spTree>
    <p:extLst>
      <p:ext uri="{BB962C8B-B14F-4D97-AF65-F5344CB8AC3E}">
        <p14:creationId xmlns:p14="http://schemas.microsoft.com/office/powerpoint/2010/main" val="329432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2" descr="control-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393825"/>
            <a:ext cx="20288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2" descr="control-4a-v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2882900"/>
            <a:ext cx="28098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-1669" y="1036192"/>
            <a:ext cx="445081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b="1" dirty="0">
                <a:ln w="1905"/>
                <a:gradFill>
                  <a:gsLst>
                    <a:gs pos="0">
                      <a:srgbClr val="2D2D8A">
                        <a:shade val="20000"/>
                        <a:satMod val="200000"/>
                      </a:srgbClr>
                    </a:gs>
                    <a:gs pos="78000">
                      <a:srgbClr val="2D2D8A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8A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eorgia" panose="02040502050405020303" pitchFamily="18" charset="0"/>
              </a:rPr>
              <a:t>combine human's perception ability and robot's load sharing capability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4615" y="4633741"/>
            <a:ext cx="4450810" cy="187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b="1" dirty="0">
                <a:ln w="1905"/>
                <a:gradFill>
                  <a:gsLst>
                    <a:gs pos="0">
                      <a:srgbClr val="2D2D8A">
                        <a:shade val="20000"/>
                        <a:satMod val="200000"/>
                      </a:srgbClr>
                    </a:gs>
                    <a:gs pos="78000">
                      <a:srgbClr val="2D2D8A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8A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eorgia" panose="02040502050405020303" pitchFamily="18" charset="0"/>
              </a:rPr>
              <a:t>Make the robot understand the motion intention of the human partner</a:t>
            </a:r>
            <a:r>
              <a:rPr lang="en-US" b="1" dirty="0">
                <a:ln w="1905"/>
                <a:gradFill>
                  <a:gsLst>
                    <a:gs pos="0">
                      <a:srgbClr val="2D2D8A">
                        <a:shade val="20000"/>
                        <a:satMod val="200000"/>
                      </a:srgbClr>
                    </a:gs>
                    <a:gs pos="78000">
                      <a:srgbClr val="2D2D8A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8A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Georgia" panose="02040502050405020303" pitchFamily="18" charset="0"/>
              </a:rPr>
              <a:t> </a:t>
            </a:r>
            <a:endParaRPr lang="en-US" sz="5400" b="1" dirty="0">
              <a:ln w="1905"/>
              <a:gradFill>
                <a:gsLst>
                  <a:gs pos="0">
                    <a:srgbClr val="2D2D8A">
                      <a:shade val="20000"/>
                      <a:satMod val="200000"/>
                    </a:srgbClr>
                  </a:gs>
                  <a:gs pos="78000">
                    <a:srgbClr val="2D2D8A">
                      <a:tint val="90000"/>
                      <a:shade val="89000"/>
                      <a:satMod val="220000"/>
                    </a:srgbClr>
                  </a:gs>
                  <a:gs pos="100000">
                    <a:srgbClr val="2D2D8A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Georgia" panose="020405020504050203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 rot="20335762">
            <a:off x="1198048" y="3709038"/>
            <a:ext cx="6645816" cy="461665"/>
          </a:xfrm>
          <a:prstGeom prst="rect">
            <a:avLst/>
          </a:prstGeom>
          <a:noFill/>
          <a:ln>
            <a:solidFill>
              <a:srgbClr val="003399"/>
            </a:solidFill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400" b="1" spc="300" dirty="0">
                <a:ln w="11430" cmpd="sng">
                  <a:solidFill>
                    <a:srgbClr val="BBE0E3">
                      <a:tint val="10000"/>
                    </a:srgbClr>
                  </a:solidFill>
                  <a:prstDash val="solid"/>
                  <a:miter lim="800000"/>
                </a:ln>
                <a:solidFill>
                  <a:srgbClr val="0033CC"/>
                </a:solidFill>
                <a:effectLst>
                  <a:glow rad="45500">
                    <a:srgbClr val="BBE0E3">
                      <a:satMod val="220000"/>
                      <a:alpha val="35000"/>
                    </a:srgbClr>
                  </a:glow>
                </a:effectLst>
                <a:latin typeface="Georgia" panose="02040502050405020303" pitchFamily="18" charset="0"/>
              </a:rPr>
              <a:t>human-robot cooperation</a:t>
            </a:r>
            <a:endParaRPr lang="en-US" sz="5400" b="1" spc="300" dirty="0">
              <a:ln w="11430" cmpd="sng">
                <a:solidFill>
                  <a:srgbClr val="BBE0E3">
                    <a:tint val="10000"/>
                  </a:srgbClr>
                </a:solidFill>
                <a:prstDash val="solid"/>
                <a:miter lim="800000"/>
              </a:ln>
              <a:solidFill>
                <a:srgbClr val="0033CC"/>
              </a:solidFill>
              <a:effectLst>
                <a:glow rad="45500">
                  <a:srgbClr val="BBE0E3">
                    <a:satMod val="220000"/>
                    <a:alpha val="35000"/>
                  </a:srgb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7680325" y="6532563"/>
            <a:ext cx="1349209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766703F-95A4-46C5-BA95-BBB133C5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1"/>
            <a:ext cx="8229600" cy="1056444"/>
          </a:xfrm>
        </p:spPr>
        <p:txBody>
          <a:bodyPr/>
          <a:lstStyle/>
          <a:p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Beyond: Interactive Social Robots</a:t>
            </a:r>
          </a:p>
        </p:txBody>
      </p:sp>
    </p:spTree>
    <p:extLst>
      <p:ext uri="{BB962C8B-B14F-4D97-AF65-F5344CB8AC3E}">
        <p14:creationId xmlns:p14="http://schemas.microsoft.com/office/powerpoint/2010/main" val="27565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2" descr="control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1703388"/>
            <a:ext cx="52197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536575" y="4868863"/>
            <a:ext cx="82502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 dirty="0">
                <a:solidFill>
                  <a:srgbClr val="33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Based on the above discussion, new strategies for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interactive robot control </a:t>
            </a:r>
            <a:r>
              <a:rPr lang="en-US" altLang="zh-CN" sz="2400" b="1" i="1" dirty="0">
                <a:solidFill>
                  <a:srgbClr val="33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are yet to be developed.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7723762" y="6532563"/>
            <a:ext cx="1305772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3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DB37B-E3CA-4368-B415-8C9DB304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1"/>
            <a:ext cx="8229600" cy="1056444"/>
          </a:xfrm>
        </p:spPr>
        <p:txBody>
          <a:bodyPr/>
          <a:lstStyle/>
          <a:p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Beyond: Interactive Social Robots</a:t>
            </a:r>
          </a:p>
        </p:txBody>
      </p:sp>
    </p:spTree>
    <p:extLst>
      <p:ext uri="{BB962C8B-B14F-4D97-AF65-F5344CB8AC3E}">
        <p14:creationId xmlns:p14="http://schemas.microsoft.com/office/powerpoint/2010/main" val="213879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5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256781" y="356745"/>
            <a:ext cx="68000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Robot Control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226775AC-7590-44FA-BCFA-DB250DFE929B}"/>
              </a:ext>
            </a:extLst>
          </p:cNvPr>
          <p:cNvSpPr>
            <a:spLocks noGrp="1"/>
          </p:cNvSpPr>
          <p:nvPr/>
        </p:nvSpPr>
        <p:spPr>
          <a:xfrm>
            <a:off x="514350" y="1938395"/>
            <a:ext cx="8213271" cy="3169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Fundamentals: Stability and Schemes </a:t>
            </a: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alt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Single-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oint Control</a:t>
            </a: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3.3 Computed Torque Control</a:t>
            </a: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 Lyapunov Stability Analysis</a:t>
            </a: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3.5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Control</a:t>
            </a:r>
            <a:endParaRPr lang="en-US" altLang="en-US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1853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085850"/>
            <a:ext cx="3794125" cy="54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/>
          <p:nvPr/>
        </p:nvSpPr>
        <p:spPr bwMode="auto">
          <a:xfrm>
            <a:off x="230188" y="0"/>
            <a:ext cx="8229600" cy="10525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i="1" dirty="0">
                <a:solidFill>
                  <a:schemeClr val="accent6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Nancy: Human-Robot Interaction</a:t>
            </a:r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7625" y="5308600"/>
            <a:ext cx="5448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Friendly/Safe Interaction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Physical Assistance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Smart/Adaptive Control</a:t>
            </a:r>
          </a:p>
        </p:txBody>
      </p:sp>
      <p:pic>
        <p:nvPicPr>
          <p:cNvPr id="34821" name="Picture 6" descr="NUS28031297_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36650"/>
            <a:ext cx="2665412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7869677" y="6532563"/>
            <a:ext cx="1159857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6439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250825" y="4076700"/>
            <a:ext cx="374491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Examples: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Following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Cleaning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Handshaking</a:t>
            </a:r>
          </a:p>
        </p:txBody>
      </p:sp>
      <p:sp>
        <p:nvSpPr>
          <p:cNvPr id="9" name="Title 1"/>
          <p:cNvSpPr txBox="1"/>
          <p:nvPr/>
        </p:nvSpPr>
        <p:spPr bwMode="auto">
          <a:xfrm>
            <a:off x="230188" y="0"/>
            <a:ext cx="8229600" cy="10525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i="1" dirty="0">
                <a:solidFill>
                  <a:schemeClr val="accent6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Nancy: Human-Robot Interaction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7490298" y="6532563"/>
            <a:ext cx="1539236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7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7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pic>
        <p:nvPicPr>
          <p:cNvPr id="2" name="Leading_Leture6">
            <a:hlinkClick r:id="" action="ppaction://media"/>
            <a:extLst>
              <a:ext uri="{FF2B5EF4-FFF2-40B4-BE49-F238E27FC236}">
                <a16:creationId xmlns:a16="http://schemas.microsoft.com/office/drawing/2014/main" id="{FE07C379-4526-49EA-A43E-FB1AC80D4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014" y="1196438"/>
            <a:ext cx="4375549" cy="2304000"/>
          </a:xfrm>
          <a:prstGeom prst="rect">
            <a:avLst/>
          </a:prstGeom>
        </p:spPr>
      </p:pic>
      <p:pic>
        <p:nvPicPr>
          <p:cNvPr id="3" name="Cleaning_Leture6">
            <a:hlinkClick r:id="" action="ppaction://media"/>
            <a:extLst>
              <a:ext uri="{FF2B5EF4-FFF2-40B4-BE49-F238E27FC236}">
                <a16:creationId xmlns:a16="http://schemas.microsoft.com/office/drawing/2014/main" id="{21C36312-5EB4-4CFE-A667-40E2C1EFCB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36135" y="1196438"/>
            <a:ext cx="4375549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6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1" name="Group 13"/>
          <p:cNvGrpSpPr>
            <a:grpSpLocks noChangeAspect="1"/>
          </p:cNvGrpSpPr>
          <p:nvPr/>
        </p:nvGrpSpPr>
        <p:grpSpPr bwMode="auto">
          <a:xfrm>
            <a:off x="0" y="1727200"/>
            <a:ext cx="8964613" cy="1630363"/>
            <a:chOff x="-3352" y="2748"/>
            <a:chExt cx="12569" cy="2287"/>
          </a:xfrm>
        </p:grpSpPr>
        <p:grpSp>
          <p:nvGrpSpPr>
            <p:cNvPr id="43021" name="Group 41"/>
            <p:cNvGrpSpPr/>
            <p:nvPr/>
          </p:nvGrpSpPr>
          <p:grpSpPr bwMode="auto">
            <a:xfrm>
              <a:off x="2085" y="3081"/>
              <a:ext cx="341" cy="359"/>
              <a:chOff x="5220" y="3240"/>
              <a:chExt cx="540" cy="540"/>
            </a:xfrm>
          </p:grpSpPr>
          <p:sp>
            <p:nvSpPr>
              <p:cNvPr id="43049" name="Oval 43"/>
              <p:cNvSpPr>
                <a:spLocks noChangeArrowheads="1"/>
              </p:cNvSpPr>
              <p:nvPr/>
            </p:nvSpPr>
            <p:spPr bwMode="auto">
              <a:xfrm>
                <a:off x="5250" y="3282"/>
                <a:ext cx="360" cy="36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b="1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1400" i="1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050" name="Text Box 42"/>
              <p:cNvSpPr txBox="1">
                <a:spLocks noChangeArrowheads="1"/>
              </p:cNvSpPr>
              <p:nvPr/>
            </p:nvSpPr>
            <p:spPr bwMode="auto">
              <a:xfrm>
                <a:off x="5220" y="3240"/>
                <a:ext cx="54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b="1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1400" i="1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3022" name="Rectangle 40"/>
            <p:cNvSpPr>
              <a:spLocks noChangeArrowheads="1"/>
            </p:cNvSpPr>
            <p:nvPr/>
          </p:nvSpPr>
          <p:spPr bwMode="auto">
            <a:xfrm>
              <a:off x="3439" y="2819"/>
              <a:ext cx="1556" cy="8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23" name="Text Box 39"/>
            <p:cNvSpPr txBox="1">
              <a:spLocks noChangeArrowheads="1"/>
            </p:cNvSpPr>
            <p:nvPr/>
          </p:nvSpPr>
          <p:spPr bwMode="auto">
            <a:xfrm>
              <a:off x="3532" y="2870"/>
              <a:ext cx="1375" cy="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Position Controller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24" name="Line 38"/>
            <p:cNvSpPr>
              <a:spLocks noChangeShapeType="1"/>
            </p:cNvSpPr>
            <p:nvPr/>
          </p:nvSpPr>
          <p:spPr bwMode="auto">
            <a:xfrm flipV="1">
              <a:off x="4995" y="3244"/>
              <a:ext cx="626" cy="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25" name="Line 37"/>
            <p:cNvSpPr>
              <a:spLocks noChangeShapeType="1"/>
            </p:cNvSpPr>
            <p:nvPr/>
          </p:nvSpPr>
          <p:spPr bwMode="auto">
            <a:xfrm flipV="1">
              <a:off x="7004" y="3248"/>
              <a:ext cx="8" cy="9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26" name="Line 36"/>
            <p:cNvSpPr>
              <a:spLocks noChangeShapeType="1"/>
            </p:cNvSpPr>
            <p:nvPr/>
          </p:nvSpPr>
          <p:spPr bwMode="auto">
            <a:xfrm flipV="1">
              <a:off x="2218" y="4220"/>
              <a:ext cx="479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27" name="Line 35"/>
            <p:cNvSpPr>
              <a:spLocks noChangeShapeType="1"/>
            </p:cNvSpPr>
            <p:nvPr/>
          </p:nvSpPr>
          <p:spPr bwMode="auto">
            <a:xfrm flipV="1">
              <a:off x="2224" y="3345"/>
              <a:ext cx="0" cy="8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28" name="Line 34"/>
            <p:cNvSpPr>
              <a:spLocks noChangeShapeType="1"/>
            </p:cNvSpPr>
            <p:nvPr/>
          </p:nvSpPr>
          <p:spPr bwMode="auto">
            <a:xfrm>
              <a:off x="2331" y="3229"/>
              <a:ext cx="110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29" name="Line 33"/>
            <p:cNvSpPr>
              <a:spLocks noChangeShapeType="1"/>
            </p:cNvSpPr>
            <p:nvPr/>
          </p:nvSpPr>
          <p:spPr bwMode="auto">
            <a:xfrm>
              <a:off x="272" y="3238"/>
              <a:ext cx="181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30" name="Rectangle 32"/>
            <p:cNvSpPr>
              <a:spLocks noChangeArrowheads="1"/>
            </p:cNvSpPr>
            <p:nvPr/>
          </p:nvSpPr>
          <p:spPr bwMode="auto">
            <a:xfrm>
              <a:off x="5621" y="2935"/>
              <a:ext cx="1010" cy="5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31" name="Text Box 31"/>
            <p:cNvSpPr txBox="1">
              <a:spLocks noChangeArrowheads="1"/>
            </p:cNvSpPr>
            <p:nvPr/>
          </p:nvSpPr>
          <p:spPr bwMode="auto">
            <a:xfrm>
              <a:off x="5675" y="3017"/>
              <a:ext cx="956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Robot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32" name="Line 30"/>
            <p:cNvSpPr>
              <a:spLocks noChangeShapeType="1"/>
            </p:cNvSpPr>
            <p:nvPr/>
          </p:nvSpPr>
          <p:spPr bwMode="auto">
            <a:xfrm>
              <a:off x="-2732" y="2998"/>
              <a:ext cx="144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33" name="Line 29"/>
            <p:cNvSpPr>
              <a:spLocks noChangeShapeType="1"/>
            </p:cNvSpPr>
            <p:nvPr/>
          </p:nvSpPr>
          <p:spPr bwMode="auto">
            <a:xfrm flipV="1">
              <a:off x="6631" y="3248"/>
              <a:ext cx="8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34" name="Line 28"/>
            <p:cNvSpPr>
              <a:spLocks noChangeShapeType="1"/>
            </p:cNvSpPr>
            <p:nvPr/>
          </p:nvSpPr>
          <p:spPr bwMode="auto">
            <a:xfrm flipV="1">
              <a:off x="8324" y="3643"/>
              <a:ext cx="7" cy="1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35" name="Line 27"/>
            <p:cNvSpPr>
              <a:spLocks noChangeShapeType="1"/>
            </p:cNvSpPr>
            <p:nvPr/>
          </p:nvSpPr>
          <p:spPr bwMode="auto">
            <a:xfrm>
              <a:off x="-1780" y="5034"/>
              <a:ext cx="1011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36" name="Line 26"/>
            <p:cNvSpPr>
              <a:spLocks noChangeShapeType="1"/>
            </p:cNvSpPr>
            <p:nvPr/>
          </p:nvSpPr>
          <p:spPr bwMode="auto">
            <a:xfrm>
              <a:off x="-1782" y="3413"/>
              <a:ext cx="44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37" name="Text Box 25"/>
            <p:cNvSpPr txBox="1">
              <a:spLocks noChangeArrowheads="1"/>
            </p:cNvSpPr>
            <p:nvPr/>
          </p:nvSpPr>
          <p:spPr bwMode="auto">
            <a:xfrm>
              <a:off x="1864" y="3431"/>
              <a:ext cx="360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ja-JP" sz="1200" dirty="0">
                  <a:latin typeface="Times New Roman" panose="02020603050405020304" pitchFamily="18" charset="0"/>
                  <a:ea typeface="MS Mincho" panose="02020609040205080304" charset="-128"/>
                  <a:cs typeface="MS Mincho" panose="02020609040205080304" charset="-128"/>
                </a:rPr>
                <a:t>-</a:t>
              </a:r>
              <a:endParaRPr lang="en-US" altLang="ja-JP" sz="1800" dirty="0"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  <p:sp>
          <p:nvSpPr>
            <p:cNvPr id="43038" name="Text Box 24"/>
            <p:cNvSpPr txBox="1">
              <a:spLocks noChangeArrowheads="1"/>
            </p:cNvSpPr>
            <p:nvPr/>
          </p:nvSpPr>
          <p:spPr bwMode="auto">
            <a:xfrm>
              <a:off x="1657" y="2748"/>
              <a:ext cx="360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ja-JP" sz="1200" dirty="0">
                  <a:latin typeface="Times New Roman" panose="02020603050405020304" pitchFamily="18" charset="0"/>
                  <a:ea typeface="MS Mincho" panose="02020609040205080304" charset="-128"/>
                  <a:cs typeface="MS Mincho" panose="02020609040205080304" charset="-128"/>
                </a:rPr>
                <a:t>+</a:t>
              </a:r>
              <a:endParaRPr lang="en-US" altLang="ja-JP" sz="1800" dirty="0"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  <p:sp>
          <p:nvSpPr>
            <p:cNvPr id="43039" name="Text Box 23"/>
            <p:cNvSpPr txBox="1">
              <a:spLocks noChangeArrowheads="1"/>
            </p:cNvSpPr>
            <p:nvPr/>
          </p:nvSpPr>
          <p:spPr bwMode="auto">
            <a:xfrm>
              <a:off x="2104" y="3171"/>
              <a:ext cx="1492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Position Error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0" name="Rectangle 22"/>
            <p:cNvSpPr>
              <a:spLocks noChangeArrowheads="1"/>
            </p:cNvSpPr>
            <p:nvPr/>
          </p:nvSpPr>
          <p:spPr bwMode="auto">
            <a:xfrm>
              <a:off x="7483" y="2935"/>
              <a:ext cx="1734" cy="6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1" name="Text Box 21"/>
            <p:cNvSpPr txBox="1">
              <a:spLocks noChangeArrowheads="1"/>
            </p:cNvSpPr>
            <p:nvPr/>
          </p:nvSpPr>
          <p:spPr bwMode="auto">
            <a:xfrm>
              <a:off x="7573" y="3066"/>
              <a:ext cx="1644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Environment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2" name="Text Box 20"/>
            <p:cNvSpPr txBox="1">
              <a:spLocks noChangeArrowheads="1"/>
            </p:cNvSpPr>
            <p:nvPr/>
          </p:nvSpPr>
          <p:spPr bwMode="auto">
            <a:xfrm>
              <a:off x="3925" y="3777"/>
              <a:ext cx="2706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Position Feedback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3" name="Text Box 19"/>
            <p:cNvSpPr txBox="1">
              <a:spLocks noChangeArrowheads="1"/>
            </p:cNvSpPr>
            <p:nvPr/>
          </p:nvSpPr>
          <p:spPr bwMode="auto">
            <a:xfrm>
              <a:off x="277" y="3222"/>
              <a:ext cx="1540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Virtual Desired Trajectory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4" name="Text Box 18"/>
            <p:cNvSpPr txBox="1">
              <a:spLocks noChangeArrowheads="1"/>
            </p:cNvSpPr>
            <p:nvPr/>
          </p:nvSpPr>
          <p:spPr bwMode="auto">
            <a:xfrm>
              <a:off x="4064" y="4524"/>
              <a:ext cx="2706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Interaction Force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5" name="Rectangle 17"/>
            <p:cNvSpPr>
              <a:spLocks noChangeArrowheads="1"/>
            </p:cNvSpPr>
            <p:nvPr/>
          </p:nvSpPr>
          <p:spPr bwMode="auto">
            <a:xfrm>
              <a:off x="-1284" y="2801"/>
              <a:ext cx="1556" cy="8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6" name="Text Box 16"/>
            <p:cNvSpPr txBox="1">
              <a:spLocks noChangeArrowheads="1"/>
            </p:cNvSpPr>
            <p:nvPr/>
          </p:nvSpPr>
          <p:spPr bwMode="auto">
            <a:xfrm>
              <a:off x="-1181" y="2852"/>
              <a:ext cx="1375" cy="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Impedance Controller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7" name="Line 15"/>
            <p:cNvSpPr>
              <a:spLocks noChangeShapeType="1"/>
            </p:cNvSpPr>
            <p:nvPr/>
          </p:nvSpPr>
          <p:spPr bwMode="auto">
            <a:xfrm flipH="1" flipV="1">
              <a:off x="-1781" y="3413"/>
              <a:ext cx="5" cy="16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43048" name="Text Box 14"/>
            <p:cNvSpPr txBox="1">
              <a:spLocks noChangeArrowheads="1"/>
            </p:cNvSpPr>
            <p:nvPr/>
          </p:nvSpPr>
          <p:spPr bwMode="auto">
            <a:xfrm>
              <a:off x="-3352" y="3222"/>
              <a:ext cx="1766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Desired Trajectory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43012" name="Picture 20" descr="control-2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11550"/>
            <a:ext cx="1800225" cy="294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25"/>
          <p:cNvSpPr txBox="1">
            <a:spLocks noChangeArrowheads="1"/>
          </p:cNvSpPr>
          <p:nvPr/>
        </p:nvSpPr>
        <p:spPr bwMode="auto">
          <a:xfrm>
            <a:off x="4186238" y="5451475"/>
            <a:ext cx="3924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Target impedance model: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4" name="TextBox 25"/>
          <p:cNvSpPr txBox="1">
            <a:spLocks noChangeArrowheads="1"/>
          </p:cNvSpPr>
          <p:nvPr/>
        </p:nvSpPr>
        <p:spPr bwMode="auto">
          <a:xfrm>
            <a:off x="4184650" y="3441700"/>
            <a:ext cx="3916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Unknown robot dynamics: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301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5821363"/>
            <a:ext cx="462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3856038"/>
            <a:ext cx="39243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Down Arrow 47"/>
          <p:cNvSpPr/>
          <p:nvPr/>
        </p:nvSpPr>
        <p:spPr>
          <a:xfrm>
            <a:off x="4689475" y="4211638"/>
            <a:ext cx="144463" cy="136842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8" name="TextBox 3"/>
          <p:cNvSpPr txBox="1">
            <a:spLocks noChangeArrowheads="1"/>
          </p:cNvSpPr>
          <p:nvPr/>
        </p:nvSpPr>
        <p:spPr bwMode="auto">
          <a:xfrm>
            <a:off x="5070475" y="4297363"/>
            <a:ext cx="38227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Adaptive Control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Learning Control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Neural Networks Control</a:t>
            </a:r>
          </a:p>
        </p:txBody>
      </p:sp>
      <p:sp>
        <p:nvSpPr>
          <p:cNvPr id="43019" name="TextBox 25"/>
          <p:cNvSpPr txBox="1">
            <a:spLocks noChangeArrowheads="1"/>
          </p:cNvSpPr>
          <p:nvPr/>
        </p:nvSpPr>
        <p:spPr bwMode="auto">
          <a:xfrm>
            <a:off x="107950" y="1052513"/>
            <a:ext cx="7620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Compliant Interaction with Environment</a:t>
            </a:r>
          </a:p>
        </p:txBody>
      </p:sp>
      <p:sp>
        <p:nvSpPr>
          <p:cNvPr id="43020" name="TextBox 25"/>
          <p:cNvSpPr txBox="1">
            <a:spLocks noChangeArrowheads="1"/>
          </p:cNvSpPr>
          <p:nvPr/>
        </p:nvSpPr>
        <p:spPr bwMode="auto">
          <a:xfrm>
            <a:off x="1979613" y="4724400"/>
            <a:ext cx="25923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Physical Human-Robot Interaction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8229600" cy="1059518"/>
          </a:xfrm>
        </p:spPr>
        <p:txBody>
          <a:bodyPr/>
          <a:lstStyle/>
          <a:p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Intelligent Control</a:t>
            </a:r>
          </a:p>
        </p:txBody>
      </p:sp>
      <p:sp>
        <p:nvSpPr>
          <p:cNvPr id="44" name="Slide Number Placeholder 4"/>
          <p:cNvSpPr txBox="1">
            <a:spLocks/>
          </p:cNvSpPr>
          <p:nvPr/>
        </p:nvSpPr>
        <p:spPr bwMode="auto">
          <a:xfrm>
            <a:off x="7529209" y="6532563"/>
            <a:ext cx="1500325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2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2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37491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Box 14"/>
          <p:cNvSpPr txBox="1">
            <a:spLocks noChangeArrowheads="1"/>
          </p:cNvSpPr>
          <p:nvPr/>
        </p:nvSpPr>
        <p:spPr bwMode="auto">
          <a:xfrm>
            <a:off x="850900" y="2593975"/>
            <a:ext cx="764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Consider that the environment is unknown and dynamically changing, and it is described by</a:t>
            </a:r>
          </a:p>
        </p:txBody>
      </p:sp>
      <p:sp>
        <p:nvSpPr>
          <p:cNvPr id="48132" name="TextBox 14"/>
          <p:cNvSpPr txBox="1">
            <a:spLocks noChangeArrowheads="1"/>
          </p:cNvSpPr>
          <p:nvPr/>
        </p:nvSpPr>
        <p:spPr bwMode="auto">
          <a:xfrm>
            <a:off x="876300" y="4041775"/>
            <a:ext cx="7875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Problem: How to determine                         so that a desired interaction performance is guaranteed?  </a:t>
            </a:r>
          </a:p>
        </p:txBody>
      </p:sp>
      <p:sp>
        <p:nvSpPr>
          <p:cNvPr id="48133" name="TextBox 14"/>
          <p:cNvSpPr txBox="1">
            <a:spLocks noChangeArrowheads="1"/>
          </p:cNvSpPr>
          <p:nvPr/>
        </p:nvSpPr>
        <p:spPr bwMode="auto">
          <a:xfrm>
            <a:off x="876300" y="1235075"/>
            <a:ext cx="7391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dynamics of a robot arm follow an impedance model:</a:t>
            </a: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81" y="1901685"/>
            <a:ext cx="4557219" cy="46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3563938"/>
            <a:ext cx="2495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94" y="4090194"/>
            <a:ext cx="16668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 txBox="1"/>
          <p:nvPr/>
        </p:nvSpPr>
        <p:spPr bwMode="auto">
          <a:xfrm>
            <a:off x="250825" y="0"/>
            <a:ext cx="8229600" cy="105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Problem Formulation</a:t>
            </a:r>
            <a:endParaRPr lang="en-US" altLang="zh-CN" b="1" i="1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7305472" y="6532563"/>
            <a:ext cx="1724062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2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2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6685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Box 14"/>
          <p:cNvSpPr txBox="1">
            <a:spLocks noChangeArrowheads="1"/>
          </p:cNvSpPr>
          <p:nvPr/>
        </p:nvSpPr>
        <p:spPr bwMode="auto">
          <a:xfrm>
            <a:off x="1028700" y="5502275"/>
            <a:ext cx="505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Unknown environment: human hand</a:t>
            </a:r>
          </a:p>
        </p:txBody>
      </p:sp>
      <p:sp>
        <p:nvSpPr>
          <p:cNvPr id="53252" name="TextBox 14"/>
          <p:cNvSpPr txBox="1">
            <a:spLocks noChangeArrowheads="1"/>
          </p:cNvSpPr>
          <p:nvPr/>
        </p:nvSpPr>
        <p:spPr bwMode="auto">
          <a:xfrm>
            <a:off x="1028700" y="5821363"/>
            <a:ext cx="418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Initial impedance parameters:</a:t>
            </a:r>
          </a:p>
        </p:txBody>
      </p:sp>
      <p:sp>
        <p:nvSpPr>
          <p:cNvPr id="53253" name="TextBox 14"/>
          <p:cNvSpPr txBox="1">
            <a:spLocks noChangeArrowheads="1"/>
          </p:cNvSpPr>
          <p:nvPr/>
        </p:nvSpPr>
        <p:spPr bwMode="auto">
          <a:xfrm>
            <a:off x="1041400" y="6202363"/>
            <a:ext cx="340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Learning rate:</a:t>
            </a:r>
          </a:p>
        </p:txBody>
      </p:sp>
      <p:pic>
        <p:nvPicPr>
          <p:cNvPr id="532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073917"/>
            <a:ext cx="55245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2" descr="http://cfnewsads.thomasnet.com/images/large/551/55118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1955800"/>
            <a:ext cx="3294062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6" name="TextBox 6"/>
          <p:cNvSpPr txBox="1">
            <a:spLocks noChangeArrowheads="1"/>
          </p:cNvSpPr>
          <p:nvPr/>
        </p:nvSpPr>
        <p:spPr bwMode="auto">
          <a:xfrm>
            <a:off x="6172200" y="3860800"/>
            <a:ext cx="2527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ATI 6 axis force/torque sensor</a:t>
            </a:r>
            <a:endParaRPr lang="en-US" altLang="zh-CN" sz="1800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57" name="TextBox 14"/>
          <p:cNvSpPr txBox="1">
            <a:spLocks noChangeArrowheads="1"/>
          </p:cNvSpPr>
          <p:nvPr/>
        </p:nvSpPr>
        <p:spPr bwMode="auto">
          <a:xfrm>
            <a:off x="1041400" y="4843463"/>
            <a:ext cx="66421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 Scenario: In each iteration with a period of 18s, the interaction starts at t = 5s and ends at t = 16s.</a:t>
            </a:r>
          </a:p>
        </p:txBody>
      </p:sp>
      <p:grpSp>
        <p:nvGrpSpPr>
          <p:cNvPr id="53258" name="Group 17"/>
          <p:cNvGrpSpPr/>
          <p:nvPr/>
        </p:nvGrpSpPr>
        <p:grpSpPr bwMode="auto">
          <a:xfrm>
            <a:off x="4721932" y="5816600"/>
            <a:ext cx="2816225" cy="342900"/>
            <a:chOff x="4313238" y="5899150"/>
            <a:chExt cx="2816225" cy="342900"/>
          </a:xfrm>
        </p:grpSpPr>
        <p:pic>
          <p:nvPicPr>
            <p:cNvPr id="53260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238" y="5899150"/>
              <a:ext cx="16097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61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6938" y="5908675"/>
              <a:ext cx="11525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325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6234113"/>
            <a:ext cx="2457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 txBox="1"/>
          <p:nvPr/>
        </p:nvSpPr>
        <p:spPr bwMode="auto">
          <a:xfrm>
            <a:off x="250825" y="0"/>
            <a:ext cx="8229600" cy="105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Experiment Study</a:t>
            </a:r>
            <a:endParaRPr lang="en-US" altLang="zh-CN" b="1" i="1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7538157" y="6532563"/>
            <a:ext cx="1491377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2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2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25836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5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281274" y="234280"/>
            <a:ext cx="68000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Robot Force Control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341586" y="5597114"/>
            <a:ext cx="58024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>
              <a:spcBef>
                <a:spcPct val="0"/>
              </a:spcBef>
              <a:buFont typeface="Arial" pitchFamily="34" charset="0"/>
              <a:buChar char="•"/>
            </a:pPr>
            <a:r>
              <a:rPr lang="en-US" altLang="zh-CN" sz="2200" dirty="0">
                <a:solidFill>
                  <a:srgbClr val="CC66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Concepts and characteristics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82CA81A-C55F-4DDF-ADAF-9278ED419BE2}"/>
              </a:ext>
            </a:extLst>
          </p:cNvPr>
          <p:cNvSpPr>
            <a:spLocks noGrp="1"/>
          </p:cNvSpPr>
          <p:nvPr/>
        </p:nvSpPr>
        <p:spPr>
          <a:xfrm>
            <a:off x="528341" y="1184161"/>
            <a:ext cx="6953410" cy="390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The 1-DOF Force Control</a:t>
            </a:r>
          </a:p>
          <a:p>
            <a:pPr marL="0" indent="0" eaLnBrk="1" hangingPunct="1"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The n-DOF Force Control</a:t>
            </a:r>
          </a:p>
          <a:p>
            <a:pPr marL="0" indent="0" eaLnBrk="1" hangingPunct="1"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4.3 Impedance Control</a:t>
            </a:r>
          </a:p>
          <a:p>
            <a:pPr marL="0" indent="0" eaLnBrk="1" hangingPunct="1"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4.4 Constrained Motion Control</a:t>
            </a:r>
          </a:p>
        </p:txBody>
      </p:sp>
    </p:spTree>
    <p:extLst>
      <p:ext uri="{BB962C8B-B14F-4D97-AF65-F5344CB8AC3E}">
        <p14:creationId xmlns:p14="http://schemas.microsoft.com/office/powerpoint/2010/main" val="2534723511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871032"/>
              </p:ext>
            </p:extLst>
          </p:nvPr>
        </p:nvGraphicFramePr>
        <p:xfrm>
          <a:off x="582753" y="1761368"/>
          <a:ext cx="7643190" cy="985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Equation" r:id="rId3" imgW="3441700" imgH="444500" progId="Equation.DSMT4">
                  <p:embed/>
                </p:oleObj>
              </mc:Choice>
              <mc:Fallback>
                <p:oleObj name="Equation" r:id="rId3" imgW="34417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753" y="1761368"/>
                        <a:ext cx="7643190" cy="9854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4" name="AutoShape 15"/>
          <p:cNvSpPr>
            <a:spLocks noChangeArrowheads="1"/>
          </p:cNvSpPr>
          <p:nvPr/>
        </p:nvSpPr>
        <p:spPr bwMode="auto">
          <a:xfrm>
            <a:off x="4166639" y="2781480"/>
            <a:ext cx="207676" cy="277432"/>
          </a:xfrm>
          <a:prstGeom prst="downArrow">
            <a:avLst>
              <a:gd name="adj1" fmla="val 50000"/>
              <a:gd name="adj2" fmla="val 69531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3200" b="1">
              <a:solidFill>
                <a:srgbClr val="333399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8"/>
              <p:cNvSpPr>
                <a:spLocks noChangeArrowheads="1"/>
              </p:cNvSpPr>
              <p:nvPr/>
            </p:nvSpPr>
            <p:spPr bwMode="auto">
              <a:xfrm>
                <a:off x="288970" y="1203497"/>
                <a:ext cx="870617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5"/>
                  </a:buBlip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b="1">
                    <a:solidFill>
                      <a:schemeClr val="accent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5"/>
                  </a:buBlip>
                  <a:defRPr sz="1400" i="1"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>
                    <a:solidFill>
                      <a:srgbClr val="FF6600"/>
                    </a:solidFill>
                    <a:latin typeface="Verdana" panose="020B0604030504040204" pitchFamily="34" charset="0"/>
                  </a:defRPr>
                </a:lvl9pPr>
              </a:lstStyle>
              <a:p>
                <a:pPr marL="457200" indent="-457200">
                  <a:spcBef>
                    <a:spcPct val="0"/>
                  </a:spcBef>
                  <a:buFont typeface="Wingdings" pitchFamily="2" charset="2"/>
                  <a:buChar char="Ø"/>
                </a:pPr>
                <a:r>
                  <a:rPr lang="en-US" altLang="en-US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Analysis for a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 DOF manipulator ( </a:t>
                </a:r>
                <a14:m>
                  <m:oMath xmlns:m="http://schemas.openxmlformats.org/officeDocument/2006/math">
                    <m:r>
                      <a:rPr lang="en-US" altLang="zh-CN" sz="2800" b="1" dirty="0">
                        <a:solidFill>
                          <a:srgbClr val="0070C0"/>
                        </a:solidFill>
                        <a:latin typeface="Cambria Math"/>
                        <a:ea typeface="宋体" panose="02010600030101010101" pitchFamily="2" charset="-122"/>
                      </a:rPr>
                      <m:t>𝒏</m:t>
                    </m:r>
                    <m:r>
                      <a:rPr lang="en-US" altLang="zh-CN" sz="2800" b="1" dirty="0">
                        <a:solidFill>
                          <a:srgbClr val="0070C0"/>
                        </a:solidFill>
                        <a:latin typeface="Cambria Math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800" b="1" dirty="0">
                        <a:solidFill>
                          <a:srgbClr val="0070C0"/>
                        </a:solidFill>
                        <a:latin typeface="Cambria Math"/>
                        <a:ea typeface="宋体" panose="02010600030101010101" pitchFamily="2" charset="-122"/>
                      </a:rPr>
                      <m:t>𝟐</m:t>
                    </m:r>
                    <m:r>
                      <a:rPr lang="en-US" altLang="zh-CN" sz="2800" b="1" dirty="0">
                        <a:solidFill>
                          <a:srgbClr val="0070C0"/>
                        </a:solidFill>
                        <a:latin typeface="Cambria Math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  <a:endParaRPr lang="en-US" alt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8970" y="1203497"/>
                <a:ext cx="8706174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190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5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65375"/>
              </p:ext>
            </p:extLst>
          </p:nvPr>
        </p:nvGraphicFramePr>
        <p:xfrm>
          <a:off x="471072" y="5408018"/>
          <a:ext cx="6463801" cy="850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Equation" r:id="rId7" imgW="3162300" imgH="419100" progId="Equation.DSMT4">
                  <p:embed/>
                </p:oleObj>
              </mc:Choice>
              <mc:Fallback>
                <p:oleObj name="Equation" r:id="rId7" imgW="31623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072" y="5408018"/>
                        <a:ext cx="6463801" cy="8501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50801" y="5601921"/>
            <a:ext cx="16529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GB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1, ..., n </a:t>
            </a:r>
            <a:endParaRPr lang="en-US" altLang="en-US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2308897" y="6290742"/>
            <a:ext cx="323495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3200" b="1">
              <a:solidFill>
                <a:srgbClr val="333399"/>
              </a:solidFill>
              <a:latin typeface="Georgia" panose="02040502050405020303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2827" y="4835210"/>
            <a:ext cx="6074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applying with the Lagrange-Euler equation: 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250793"/>
              </p:ext>
            </p:extLst>
          </p:nvPr>
        </p:nvGraphicFramePr>
        <p:xfrm>
          <a:off x="2497702" y="3225211"/>
          <a:ext cx="360374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Equation" r:id="rId9" imgW="1765300" imgH="723900" progId="Equation.DSMT4">
                  <p:embed/>
                </p:oleObj>
              </mc:Choice>
              <mc:Fallback>
                <p:oleObj name="Equation" r:id="rId9" imgW="1765300" imgH="7239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702" y="3225211"/>
                        <a:ext cx="3603742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1012803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2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950084"/>
              </p:ext>
            </p:extLst>
          </p:nvPr>
        </p:nvGraphicFramePr>
        <p:xfrm>
          <a:off x="1447358" y="1237125"/>
          <a:ext cx="22860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" name="Equation" r:id="rId3" imgW="1078865" imgH="393700" progId="Equation.DSMT4">
                  <p:embed/>
                </p:oleObj>
              </mc:Choice>
              <mc:Fallback>
                <p:oleObj name="Equation" r:id="rId3" imgW="1078865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358" y="1237125"/>
                        <a:ext cx="22860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939128"/>
              </p:ext>
            </p:extLst>
          </p:nvPr>
        </p:nvGraphicFramePr>
        <p:xfrm>
          <a:off x="5287628" y="1232271"/>
          <a:ext cx="32035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" name="Equation" r:id="rId5" imgW="1764665" imgH="444500" progId="Equation.3">
                  <p:embed/>
                </p:oleObj>
              </mc:Choice>
              <mc:Fallback>
                <p:oleObj name="Equation" r:id="rId5" imgW="1764665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7628" y="1232271"/>
                        <a:ext cx="3203575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023683"/>
              </p:ext>
            </p:extLst>
          </p:nvPr>
        </p:nvGraphicFramePr>
        <p:xfrm>
          <a:off x="2548560" y="2586507"/>
          <a:ext cx="3894770" cy="838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" name="Equation" r:id="rId7" imgW="2057400" imgH="444500" progId="Equation.3">
                  <p:embed/>
                </p:oleObj>
              </mc:Choice>
              <mc:Fallback>
                <p:oleObj name="Equation" r:id="rId7" imgW="2057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8560" y="2586507"/>
                        <a:ext cx="3894770" cy="838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1" name="Text Box 16"/>
          <p:cNvSpPr txBox="1">
            <a:spLocks noChangeArrowheads="1"/>
          </p:cNvSpPr>
          <p:nvPr/>
        </p:nvSpPr>
        <p:spPr bwMode="auto">
          <a:xfrm>
            <a:off x="4003230" y="1246911"/>
            <a:ext cx="692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9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9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sz="5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18" name="流程图: 可选过程 17"/>
          <p:cNvSpPr/>
          <p:nvPr/>
        </p:nvSpPr>
        <p:spPr>
          <a:xfrm>
            <a:off x="1307805" y="1157287"/>
            <a:ext cx="3387575" cy="958006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5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9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9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3" name="矩形 2"/>
          <p:cNvSpPr/>
          <p:nvPr/>
        </p:nvSpPr>
        <p:spPr>
          <a:xfrm>
            <a:off x="455526" y="1405457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</a:p>
        </p:txBody>
      </p:sp>
      <p:sp>
        <p:nvSpPr>
          <p:cNvPr id="5" name="矩形 4"/>
          <p:cNvSpPr/>
          <p:nvPr/>
        </p:nvSpPr>
        <p:spPr>
          <a:xfrm>
            <a:off x="444891" y="2124842"/>
            <a:ext cx="5292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the </a:t>
            </a:r>
            <a:r>
              <a:rPr lang="en-US" altLang="en-US" sz="2300" b="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equations </a:t>
            </a: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</a:t>
            </a:r>
          </a:p>
        </p:txBody>
      </p:sp>
      <p:graphicFrame>
        <p:nvGraphicFramePr>
          <p:cNvPr id="2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052629"/>
              </p:ext>
            </p:extLst>
          </p:nvPr>
        </p:nvGraphicFramePr>
        <p:xfrm>
          <a:off x="621594" y="3640681"/>
          <a:ext cx="5768574" cy="2878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" name="Equation" r:id="rId10" imgW="2857500" imgH="1435100" progId="Equation.DSMT4">
                  <p:embed/>
                </p:oleObj>
              </mc:Choice>
              <mc:Fallback>
                <p:oleObj name="Equation" r:id="rId10" imgW="2857500" imgH="143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94" y="3640681"/>
                        <a:ext cx="5768574" cy="28785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5510585" y="4786698"/>
            <a:ext cx="29171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9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9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sz="23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Christoffel</a:t>
            </a:r>
            <a:r>
              <a:rPr lang="en-US" altLang="en-US" sz="23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Symbols</a:t>
            </a:r>
          </a:p>
        </p:txBody>
      </p:sp>
      <p:sp>
        <p:nvSpPr>
          <p:cNvPr id="8" name="矩形 7"/>
          <p:cNvSpPr/>
          <p:nvPr/>
        </p:nvSpPr>
        <p:spPr>
          <a:xfrm>
            <a:off x="498166" y="3211019"/>
            <a:ext cx="1319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</a:t>
            </a: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8097121" y="4629496"/>
            <a:ext cx="692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9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9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sz="5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5358809" y="4691001"/>
            <a:ext cx="3540642" cy="156106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1570" tIns="30785" rIns="61570" bIns="30785" numCol="1" rtlCol="0" anchor="ctr" anchorCtr="0" compatLnSpc="1"/>
          <a:lstStyle/>
          <a:p>
            <a:pPr defTabSz="615696" fontAlgn="base">
              <a:spcBef>
                <a:spcPct val="0"/>
              </a:spcBef>
              <a:spcAft>
                <a:spcPct val="0"/>
              </a:spcAft>
            </a:pPr>
            <a:endParaRPr lang="zh-CN" altLang="en-US" sz="2200" b="1">
              <a:solidFill>
                <a:schemeClr val="accent2"/>
              </a:solidFill>
              <a:latin typeface="Georgia" panose="02040502050405020303" pitchFamily="18" charset="0"/>
            </a:endParaRP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9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9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254059"/>
              </p:ext>
            </p:extLst>
          </p:nvPr>
        </p:nvGraphicFramePr>
        <p:xfrm>
          <a:off x="5510585" y="5301528"/>
          <a:ext cx="322103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Equation" r:id="rId12" imgW="1816100" imgH="469900" progId="Equation.DSMT4">
                  <p:embed/>
                </p:oleObj>
              </mc:Choice>
              <mc:Fallback>
                <p:oleObj name="Equation" r:id="rId12" imgW="18161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585" y="5301528"/>
                        <a:ext cx="3221038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245554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14"/>
          <p:cNvSpPr>
            <a:spLocks noChangeArrowheads="1"/>
          </p:cNvSpPr>
          <p:nvPr/>
        </p:nvSpPr>
        <p:spPr bwMode="auto">
          <a:xfrm>
            <a:off x="3369273" y="2969915"/>
            <a:ext cx="534289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GB" altLang="en-US" sz="2300" b="0" i="1" dirty="0">
                <a:solidFill>
                  <a:srgbClr val="33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GB" altLang="en-US" sz="23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vector of </a:t>
            </a:r>
            <a:r>
              <a:rPr lang="en-GB" altLang="en-US" sz="2300" b="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coriolis</a:t>
            </a:r>
            <a:r>
              <a:rPr lang="en-GB" altLang="en-US" sz="23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centrifugal forces</a:t>
            </a:r>
            <a:endParaRPr lang="en-US" altLang="en-US" sz="2300" b="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8" name="Rectangle 15"/>
          <p:cNvSpPr>
            <a:spLocks noChangeArrowheads="1"/>
          </p:cNvSpPr>
          <p:nvPr/>
        </p:nvSpPr>
        <p:spPr bwMode="auto">
          <a:xfrm>
            <a:off x="404515" y="2969915"/>
            <a:ext cx="290096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GB" altLang="en-US" sz="2300" b="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3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joint variable vector</a:t>
            </a:r>
            <a:endParaRPr lang="en-US" altLang="en-US" sz="2300" b="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9" name="Rectangle 17"/>
          <p:cNvSpPr>
            <a:spLocks noChangeArrowheads="1"/>
          </p:cNvSpPr>
          <p:nvPr/>
        </p:nvSpPr>
        <p:spPr bwMode="auto">
          <a:xfrm>
            <a:off x="3413126" y="4362945"/>
            <a:ext cx="353976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GB" altLang="en-US" sz="2300" b="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vector of gravity forces</a:t>
            </a:r>
            <a:endParaRPr lang="en-US" altLang="en-US" sz="2300" b="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87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915153"/>
              </p:ext>
            </p:extLst>
          </p:nvPr>
        </p:nvGraphicFramePr>
        <p:xfrm>
          <a:off x="2128615" y="2000621"/>
          <a:ext cx="3785008" cy="453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" name="Equation" r:id="rId4" imgW="1943100" imgH="228600" progId="Equation.3">
                  <p:embed/>
                </p:oleObj>
              </mc:Choice>
              <mc:Fallback>
                <p:oleObj name="Equation" r:id="rId4" imgW="194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615" y="2000621"/>
                        <a:ext cx="3785008" cy="453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419981"/>
              </p:ext>
            </p:extLst>
          </p:nvPr>
        </p:nvGraphicFramePr>
        <p:xfrm>
          <a:off x="6906252" y="1819594"/>
          <a:ext cx="1681163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" name="Equation" r:id="rId6" imgW="939165" imgH="431800" progId="Equation.3">
                  <p:embed/>
                </p:oleObj>
              </mc:Choice>
              <mc:Fallback>
                <p:oleObj name="Equation" r:id="rId6" imgW="939165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6252" y="1819594"/>
                        <a:ext cx="1681163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93022"/>
              </p:ext>
            </p:extLst>
          </p:nvPr>
        </p:nvGraphicFramePr>
        <p:xfrm>
          <a:off x="1204432" y="3431877"/>
          <a:ext cx="901700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" name="Equation" r:id="rId8" imgW="558800" imgH="939800" progId="Equation.3">
                  <p:embed/>
                </p:oleObj>
              </mc:Choice>
              <mc:Fallback>
                <p:oleObj name="Equation" r:id="rId8" imgW="5588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432" y="3431877"/>
                        <a:ext cx="901700" cy="150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473608"/>
              </p:ext>
            </p:extLst>
          </p:nvPr>
        </p:nvGraphicFramePr>
        <p:xfrm>
          <a:off x="1219347" y="4962225"/>
          <a:ext cx="8572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" name="Equation" r:id="rId10" imgW="533400" imgH="393700" progId="Equation.3">
                  <p:embed/>
                </p:oleObj>
              </mc:Choice>
              <mc:Fallback>
                <p:oleObj name="Equation" r:id="rId10" imgW="533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347" y="4962225"/>
                        <a:ext cx="8572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0" name="Object 2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658889"/>
              </p:ext>
            </p:extLst>
          </p:nvPr>
        </p:nvGraphicFramePr>
        <p:xfrm>
          <a:off x="1262838" y="5665672"/>
          <a:ext cx="8223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" name="Equation" r:id="rId12" imgW="533400" imgH="393700" progId="Equation.3">
                  <p:embed/>
                </p:oleObj>
              </mc:Choice>
              <mc:Fallback>
                <p:oleObj name="Equation" r:id="rId12" imgW="533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838" y="5665672"/>
                        <a:ext cx="8223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1" name="Rectangle 27"/>
          <p:cNvSpPr>
            <a:spLocks noChangeArrowheads="1"/>
          </p:cNvSpPr>
          <p:nvPr/>
        </p:nvSpPr>
        <p:spPr bwMode="auto">
          <a:xfrm>
            <a:off x="426720" y="1268730"/>
            <a:ext cx="83769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GB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common to write the motion equations in matrix form as</a:t>
            </a:r>
            <a:endParaRPr lang="en-US" altLang="en-US" sz="2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883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066151"/>
              </p:ext>
            </p:extLst>
          </p:nvPr>
        </p:nvGraphicFramePr>
        <p:xfrm>
          <a:off x="5365750" y="3531890"/>
          <a:ext cx="10541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" name="Equation" r:id="rId14" imgW="558800" imgH="203200" progId="Equation.3">
                  <p:embed/>
                </p:oleObj>
              </mc:Choice>
              <mc:Fallback>
                <p:oleObj name="Equation" r:id="rId14" imgW="558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3531890"/>
                        <a:ext cx="10541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5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301248"/>
              </p:ext>
            </p:extLst>
          </p:nvPr>
        </p:nvGraphicFramePr>
        <p:xfrm>
          <a:off x="5306052" y="4962208"/>
          <a:ext cx="144145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" name="Equation" r:id="rId16" imgW="927100" imgH="800100" progId="Equation.3">
                  <p:embed/>
                </p:oleObj>
              </mc:Choice>
              <mc:Fallback>
                <p:oleObj name="Equation" r:id="rId16" imgW="927100" imgH="800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6052" y="4962208"/>
                        <a:ext cx="144145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6" name="Rounded Rectangle 22"/>
          <p:cNvSpPr>
            <a:spLocks noChangeArrowheads="1"/>
          </p:cNvSpPr>
          <p:nvPr/>
        </p:nvSpPr>
        <p:spPr bwMode="auto">
          <a:xfrm>
            <a:off x="6747502" y="1870394"/>
            <a:ext cx="1944688" cy="714375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33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3200" b="1">
              <a:solidFill>
                <a:srgbClr val="333399"/>
              </a:solidFill>
              <a:latin typeface="Georgia" panose="02040502050405020303" pitchFamily="18" charset="0"/>
            </a:endParaRPr>
          </a:p>
        </p:txBody>
      </p:sp>
      <p:sp>
        <p:nvSpPr>
          <p:cNvPr id="2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5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6" name="流程图: 可选过程 25"/>
          <p:cNvSpPr/>
          <p:nvPr/>
        </p:nvSpPr>
        <p:spPr>
          <a:xfrm>
            <a:off x="468314" y="2841327"/>
            <a:ext cx="2773362" cy="350519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流程图: 可选过程 26"/>
          <p:cNvSpPr/>
          <p:nvPr/>
        </p:nvSpPr>
        <p:spPr>
          <a:xfrm>
            <a:off x="3378957" y="2841326"/>
            <a:ext cx="5333206" cy="1209675"/>
          </a:xfrm>
          <a:prstGeom prst="flowChartAlternateProcess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流程图: 可选过程 27"/>
          <p:cNvSpPr/>
          <p:nvPr/>
        </p:nvSpPr>
        <p:spPr>
          <a:xfrm>
            <a:off x="3378957" y="4212926"/>
            <a:ext cx="5333206" cy="2133599"/>
          </a:xfrm>
          <a:prstGeom prst="flowChartAlternateProcess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1890922725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Content Placeholder 2"/>
          <p:cNvSpPr>
            <a:spLocks noGrp="1"/>
          </p:cNvSpPr>
          <p:nvPr>
            <p:ph idx="1"/>
          </p:nvPr>
        </p:nvSpPr>
        <p:spPr>
          <a:xfrm>
            <a:off x="638321" y="2105247"/>
            <a:ext cx="7889875" cy="411480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of the robot dynamics</a:t>
            </a:r>
            <a:r>
              <a:rPr lang="en-US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essential for numerical simulation, and control system design.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coordinates, forces/torques of robots, joint velocities</a:t>
            </a:r>
            <a:r>
              <a:rPr lang="en-SG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SG" alt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kinetic and potential energies</a:t>
            </a:r>
            <a:r>
              <a:rPr lang="en-SG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key concepts in modeling of robot dynamics</a:t>
            </a:r>
            <a:r>
              <a:rPr lang="en-US" altLang="en-SG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SG" alt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77225" y="6532563"/>
            <a:ext cx="752309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50112" y="1283478"/>
            <a:ext cx="575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360000" indent="-3600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Remarks of Robot Dynamics 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81273" y="252184"/>
            <a:ext cx="68000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3391438242"/>
      </p:ext>
    </p:extLst>
  </p:cSld>
  <p:clrMapOvr>
    <a:masterClrMapping/>
  </p:clrMapOvr>
  <p:transition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5&quot;&gt;&lt;property id=&quot;20148&quot; value=&quot;5&quot;/&gt;&lt;property id=&quot;20300&quot; value=&quot;Slide 1 - &amp;quot;Chapter 4 1-DOF Force Control&amp;quot;&quot;/&gt;&lt;property id=&quot;20307&quot; value=&quot;257&quot;/&gt;&lt;/object&gt;&lt;object type=&quot;3&quot; unique_id=&quot;10006&quot;&gt;&lt;property id=&quot;20148&quot; value=&quot;5&quot;/&gt;&lt;property id=&quot;20300&quot; value=&quot;Slide 2 - &amp;quot;Chapter 4 1-DOF Force Control&amp;quot;&quot;/&gt;&lt;property id=&quot;20307&quot; value=&quot;259&quot;/&gt;&lt;/object&gt;&lt;object type=&quot;3&quot; unique_id=&quot;10007&quot;&gt;&lt;property id=&quot;20148&quot; value=&quot;5&quot;/&gt;&lt;property id=&quot;20300&quot; value=&quot;Slide 3 - &amp;quot;Force control without force feedback&amp;quot;&quot;/&gt;&lt;property id=&quot;20307&quot; value=&quot;260&quot;/&gt;&lt;/object&gt;&lt;object type=&quot;3&quot; unique_id=&quot;10008&quot;&gt;&lt;property id=&quot;20148&quot; value=&quot;5&quot;/&gt;&lt;property id=&quot;20300&quot; value=&quot;Slide 4 - &amp;quot;Force control without force feedback&amp;quot;&quot;/&gt;&lt;property id=&quot;20307&quot; value=&quot;261&quot;/&gt;&lt;/object&gt;&lt;object type=&quot;3&quot; unique_id=&quot;10009&quot;&gt;&lt;property id=&quot;20148&quot; value=&quot;5&quot;/&gt;&lt;property id=&quot;20300&quot; value=&quot;Slide 5 - &amp;quot;Force control without force feedback&amp;quot;&quot;/&gt;&lt;property id=&quot;20307&quot; value=&quot;262&quot;/&gt;&lt;/object&gt;&lt;object type=&quot;3&quot; unique_id=&quot;10010&quot;&gt;&lt;property id=&quot;20148&quot; value=&quot;5&quot;/&gt;&lt;property id=&quot;20300&quot; value=&quot;Slide 6 - &amp;quot;Force control without force feedback&amp;quot;&quot;/&gt;&lt;property id=&quot;20307&quot; value=&quot;263&quot;/&gt;&lt;/object&gt;&lt;object type=&quot;3&quot; unique_id=&quot;10011&quot;&gt;&lt;property id=&quot;20148&quot; value=&quot;5&quot;/&gt;&lt;property id=&quot;20300&quot; value=&quot;Slide 7 - &amp;quot;Force control without force feedback&amp;quot;&quot;/&gt;&lt;property id=&quot;20307&quot; value=&quot;264&quot;/&gt;&lt;/object&gt;&lt;object type=&quot;3&quot; unique_id=&quot;10012&quot;&gt;&lt;property id=&quot;20148&quot; value=&quot;5&quot;/&gt;&lt;property id=&quot;20300&quot; value=&quot;Slide 8 - &amp;quot;Force control without force feedback&amp;quot;&quot;/&gt;&lt;property id=&quot;20307&quot; value=&quot;265&quot;/&gt;&lt;/object&gt;&lt;object type=&quot;3&quot; unique_id=&quot;10013&quot;&gt;&lt;property id=&quot;20148&quot; value=&quot;5&quot;/&gt;&lt;property id=&quot;20300&quot; value=&quot;Slide 9 - &amp;quot;Force control without force feedback&amp;quot;&quot;/&gt;&lt;property id=&quot;20307&quot; value=&quot;266&quot;/&gt;&lt;/object&gt;&lt;object type=&quot;3&quot; unique_id=&quot;10014&quot;&gt;&lt;property id=&quot;20148&quot; value=&quot;5&quot;/&gt;&lt;property id=&quot;20300&quot; value=&quot;Slide 10 - &amp;quot;Force control with force feedback&amp;quot;&quot;/&gt;&lt;property id=&quot;20307&quot; value=&quot;267&quot;/&gt;&lt;/object&gt;&lt;object type=&quot;3&quot; unique_id=&quot;10015&quot;&gt;&lt;property id=&quot;20148&quot; value=&quot;5&quot;/&gt;&lt;property id=&quot;20300&quot; value=&quot;Slide 11 - &amp;quot;Force control with force feedback&amp;quot;&quot;/&gt;&lt;property id=&quot;20307&quot; value=&quot;268&quot;/&gt;&lt;/object&gt;&lt;object type=&quot;3&quot; unique_id=&quot;10016&quot;&gt;&lt;property id=&quot;20148&quot; value=&quot;5&quot;/&gt;&lt;property id=&quot;20300&quot; value=&quot;Slide 12&quot;/&gt;&lt;property id=&quot;20307&quot; value=&quot;269&quot;/&gt;&lt;/object&gt;&lt;object type=&quot;3&quot; unique_id=&quot;10017&quot;&gt;&lt;property id=&quot;20148&quot; value=&quot;5&quot;/&gt;&lt;property id=&quot;20300&quot; value=&quot;Slide 13&quot;/&gt;&lt;property id=&quot;20307&quot; value=&quot;270&quot;/&gt;&lt;/object&gt;&lt;object type=&quot;3&quot; unique_id=&quot;10018&quot;&gt;&lt;property id=&quot;20148&quot; value=&quot;5&quot;/&gt;&lt;property id=&quot;20300&quot; value=&quot;Slide 14&quot;/&gt;&lt;property id=&quot;20307&quot; value=&quot;271&quot;/&gt;&lt;/object&gt;&lt;object type=&quot;3&quot; unique_id=&quot;10019&quot;&gt;&lt;property id=&quot;20148&quot; value=&quot;5&quot;/&gt;&lt;property id=&quot;20300&quot; value=&quot;Slide 15&quot;/&gt;&lt;property id=&quot;20307&quot; value=&quot;272&quot;/&gt;&lt;/object&gt;&lt;object type=&quot;3&quot; unique_id=&quot;10020&quot;&gt;&lt;property id=&quot;20148&quot; value=&quot;5&quot;/&gt;&lt;property id=&quot;20300&quot; value=&quot;Slide 16&quot;/&gt;&lt;property id=&quot;20307&quot; value=&quot;273&quot;/&gt;&lt;/object&gt;&lt;object type=&quot;3&quot; unique_id=&quot;10021&quot;&gt;&lt;property id=&quot;20148&quot; value=&quot;5&quot;/&gt;&lt;property id=&quot;20300&quot; value=&quot;Slide 17&quot;/&gt;&lt;property id=&quot;20307&quot; value=&quot;274&quot;/&gt;&lt;/object&gt;&lt;object type=&quot;3&quot; unique_id=&quot;10022&quot;&gt;&lt;property id=&quot;20148&quot; value=&quot;5&quot;/&gt;&lt;property id=&quot;20300&quot; value=&quot;Slide 18&quot;/&gt;&lt;property id=&quot;20307&quot; value=&quot;302&quot;/&gt;&lt;/object&gt;&lt;object type=&quot;3&quot; unique_id=&quot;10023&quot;&gt;&lt;property id=&quot;20148&quot; value=&quot;5&quot;/&gt;&lt;property id=&quot;20300&quot; value=&quot;Slide 19 - &amp;quot;Chapter 5 n-DOF Force Control&amp;quot;&quot;/&gt;&lt;property id=&quot;20307&quot; value=&quot;277&quot;/&gt;&lt;/object&gt;&lt;object type=&quot;3&quot; unique_id=&quot;10024&quot;&gt;&lt;property id=&quot;20148&quot; value=&quot;5&quot;/&gt;&lt;property id=&quot;20300&quot; value=&quot;Slide 20&quot;/&gt;&lt;property id=&quot;20307&quot; value=&quot;275&quot;/&gt;&lt;/object&gt;&lt;object type=&quot;3&quot; unique_id=&quot;10025&quot;&gt;&lt;property id=&quot;20148&quot; value=&quot;5&quot;/&gt;&lt;property id=&quot;20300&quot; value=&quot;Slide 21&quot;/&gt;&lt;property id=&quot;20307&quot; value=&quot;303&quot;/&gt;&lt;/object&gt;&lt;object type=&quot;3&quot; unique_id=&quot;10026&quot;&gt;&lt;property id=&quot;20148&quot; value=&quot;5&quot;/&gt;&lt;property id=&quot;20300&quot; value=&quot;Slide 22&quot;/&gt;&lt;property id=&quot;20307&quot; value=&quot;276&quot;/&gt;&lt;/object&gt;&lt;object type=&quot;3&quot; unique_id=&quot;10027&quot;&gt;&lt;property id=&quot;20148&quot; value=&quot;5&quot;/&gt;&lt;property id=&quot;20300&quot; value=&quot;Slide 23&quot;/&gt;&lt;property id=&quot;20307&quot; value=&quot;278&quot;/&gt;&lt;/object&gt;&lt;object type=&quot;3&quot; unique_id=&quot;10028&quot;&gt;&lt;property id=&quot;20148&quot; value=&quot;5&quot;/&gt;&lt;property id=&quot;20300&quot; value=&quot;Slide 24 - &amp;quot;Force control of  an n-DOF manipulator&amp;quot;&quot;/&gt;&lt;property id=&quot;20307&quot; value=&quot;279&quot;/&gt;&lt;/object&gt;&lt;object type=&quot;3&quot; unique_id=&quot;10029&quot;&gt;&lt;property id=&quot;20148&quot; value=&quot;5&quot;/&gt;&lt;property id=&quot;20300&quot; value=&quot;Slide 25&quot;/&gt;&lt;property id=&quot;20307&quot; value=&quot;280&quot;/&gt;&lt;/object&gt;&lt;object type=&quot;3&quot; unique_id=&quot;10030&quot;&gt;&lt;property id=&quot;20148&quot; value=&quot;5&quot;/&gt;&lt;property id=&quot;20300&quot; value=&quot;Slide 26&quot;/&gt;&lt;property id=&quot;20307&quot; value=&quot;284&quot;/&gt;&lt;/object&gt;&lt;object type=&quot;3&quot; unique_id=&quot;10031&quot;&gt;&lt;property id=&quot;20148&quot; value=&quot;5&quot;/&gt;&lt;property id=&quot;20300&quot; value=&quot;Slide 27&quot;/&gt;&lt;property id=&quot;20307&quot; value=&quot;281&quot;/&gt;&lt;/object&gt;&lt;object type=&quot;3&quot; unique_id=&quot;10032&quot;&gt;&lt;property id=&quot;20148&quot; value=&quot;5&quot;/&gt;&lt;property id=&quot;20300&quot; value=&quot;Slide 28&quot;/&gt;&lt;property id=&quot;20307&quot; value=&quot;283&quot;/&gt;&lt;/object&gt;&lt;object type=&quot;3&quot; unique_id=&quot;10033&quot;&gt;&lt;property id=&quot;20148&quot; value=&quot;5&quot;/&gt;&lt;property id=&quot;20300&quot; value=&quot;Slide 29 - &amp;quot;Hybrid Position/Force Control Scheme&amp;quot;&quot;/&gt;&lt;property id=&quot;20307&quot; value=&quot;282&quot;/&gt;&lt;/object&gt;&lt;object type=&quot;3&quot; unique_id=&quot;10034&quot;&gt;&lt;property id=&quot;20148&quot; value=&quot;5&quot;/&gt;&lt;property id=&quot;20300&quot; value=&quot;Slide 30&quot;/&gt;&lt;property id=&quot;20307&quot; value=&quot;285&quot;/&gt;&lt;/object&gt;&lt;object type=&quot;3&quot; unique_id=&quot;10035&quot;&gt;&lt;property id=&quot;20148&quot; value=&quot;5&quot;/&gt;&lt;property id=&quot;20300&quot; value=&quot;Slide 31&quot;/&gt;&lt;property id=&quot;20307&quot; value=&quot;286&quot;/&gt;&lt;/object&gt;&lt;object type=&quot;3&quot; unique_id=&quot;10036&quot;&gt;&lt;property id=&quot;20148&quot; value=&quot;5&quot;/&gt;&lt;property id=&quot;20300&quot; value=&quot;Slide 32&quot;/&gt;&lt;property id=&quot;20307&quot; value=&quot;304&quot;/&gt;&lt;/object&gt;&lt;object type=&quot;3&quot; unique_id=&quot;10037&quot;&gt;&lt;property id=&quot;20148&quot; value=&quot;5&quot;/&gt;&lt;property id=&quot;20300&quot; value=&quot;Slide 33 - &amp;quot;Cartesian Space&amp;quot;&quot;/&gt;&lt;property id=&quot;20307&quot; value=&quot;287&quot;/&gt;&lt;/object&gt;&lt;object type=&quot;3&quot; unique_id=&quot;10038&quot;&gt;&lt;property id=&quot;20148&quot; value=&quot;5&quot;/&gt;&lt;property id=&quot;20300&quot; value=&quot;Slide 34&quot;/&gt;&lt;property id=&quot;20307&quot; value=&quot;288&quot;/&gt;&lt;/object&gt;&lt;object type=&quot;3&quot; unique_id=&quot;10039&quot;&gt;&lt;property id=&quot;20148&quot; value=&quot;5&quot;/&gt;&lt;property id=&quot;20300&quot; value=&quot;Slide 35 - &amp;quot;Impedance Control&amp;quot;&quot;/&gt;&lt;property id=&quot;20307&quot; value=&quot;289&quot;/&gt;&lt;/object&gt;&lt;object type=&quot;3&quot; unique_id=&quot;10040&quot;&gt;&lt;property id=&quot;20148&quot; value=&quot;5&quot;/&gt;&lt;property id=&quot;20300&quot; value=&quot;Slide 36&quot;/&gt;&lt;property id=&quot;20307&quot; value=&quot;290&quot;/&gt;&lt;/object&gt;&lt;object type=&quot;3&quot; unique_id=&quot;10041&quot;&gt;&lt;property id=&quot;20148&quot; value=&quot;5&quot;/&gt;&lt;property id=&quot;20300&quot; value=&quot;Slide 37&quot;/&gt;&lt;property id=&quot;20307&quot; value=&quot;291&quot;/&gt;&lt;/object&gt;&lt;object type=&quot;3&quot; unique_id=&quot;10042&quot;&gt;&lt;property id=&quot;20148&quot; value=&quot;5&quot;/&gt;&lt;property id=&quot;20300&quot; value=&quot;Slide 38&quot;/&gt;&lt;property id=&quot;20307&quot; value=&quot;292&quot;/&gt;&lt;/object&gt;&lt;object type=&quot;3&quot; unique_id=&quot;10043&quot;&gt;&lt;property id=&quot;20148&quot; value=&quot;5&quot;/&gt;&lt;property id=&quot;20300&quot; value=&quot;Slide 39&quot;/&gt;&lt;property id=&quot;20307&quot; value=&quot;293&quot;/&gt;&lt;/object&gt;&lt;object type=&quot;3&quot; unique_id=&quot;10044&quot;&gt;&lt;property id=&quot;20148&quot; value=&quot;5&quot;/&gt;&lt;property id=&quot;20300&quot; value=&quot;Slide 40&quot;/&gt;&lt;property id=&quot;20307&quot; value=&quot;294&quot;/&gt;&lt;/object&gt;&lt;object type=&quot;3&quot; unique_id=&quot;10045&quot;&gt;&lt;property id=&quot;20148&quot; value=&quot;5&quot;/&gt;&lt;property id=&quot;20300&quot; value=&quot;Slide 41&quot;/&gt;&lt;property id=&quot;20307&quot; value=&quot;295&quot;/&gt;&lt;/object&gt;&lt;object type=&quot;3&quot; unique_id=&quot;10046&quot;&gt;&lt;property id=&quot;20148&quot; value=&quot;5&quot;/&gt;&lt;property id=&quot;20300&quot; value=&quot;Slide 42&quot;/&gt;&lt;property id=&quot;20307&quot; value=&quot;296&quot;/&gt;&lt;/object&gt;&lt;object type=&quot;3&quot; unique_id=&quot;10047&quot;&gt;&lt;property id=&quot;20148&quot; value=&quot;5&quot;/&gt;&lt;property id=&quot;20300&quot; value=&quot;Slide 43 - &amp;quot;Present Industrial Robot Force Control Scheme&amp;quot;&quot;/&gt;&lt;property id=&quot;20307&quot; value=&quot;297&quot;/&gt;&lt;/object&gt;&lt;object type=&quot;3&quot; unique_id=&quot;10048&quot;&gt;&lt;property id=&quot;20148&quot; value=&quot;5&quot;/&gt;&lt;property id=&quot;20300&quot; value=&quot;Slide 44&quot;/&gt;&lt;property id=&quot;20307&quot; value=&quot;298&quot;/&gt;&lt;/object&gt;&lt;object type=&quot;3&quot; unique_id=&quot;10049&quot;&gt;&lt;property id=&quot;20148&quot; value=&quot;5&quot;/&gt;&lt;property id=&quot;20300&quot; value=&quot;Slide 45 - &amp;quot;Interactive Robot Control (Social Robots)&amp;quot;&quot;/&gt;&lt;property id=&quot;20307&quot; value=&quot;299&quot;/&gt;&lt;/object&gt;&lt;object type=&quot;3&quot; unique_id=&quot;10050&quot;&gt;&lt;property id=&quot;20148&quot; value=&quot;5&quot;/&gt;&lt;property id=&quot;20300&quot; value=&quot;Slide 46&quot;/&gt;&lt;property id=&quot;20307&quot; value=&quot;305&quot;/&gt;&lt;/object&gt;&lt;object type=&quot;3&quot; unique_id=&quot;10051&quot;&gt;&lt;property id=&quot;20148&quot; value=&quot;5&quot;/&gt;&lt;property id=&quot;20300&quot; value=&quot;Slide 47&quot;/&gt;&lt;property id=&quot;20307&quot; value=&quot;300&quot;/&gt;&lt;/object&gt;&lt;object type=&quot;3&quot; unique_id=&quot;10052&quot;&gt;&lt;property id=&quot;20148&quot; value=&quot;5&quot;/&gt;&lt;property id=&quot;20300&quot; value=&quot;Slide 49&quot;/&gt;&lt;property id=&quot;20307&quot; value=&quot;301&quot;/&gt;&lt;/object&gt;&lt;object type=&quot;3&quot; unique_id=&quot;10461&quot;&gt;&lt;property id=&quot;20148&quot; value=&quot;5&quot;/&gt;&lt;property id=&quot;20300&quot; value=&quot;Slide 48&quot;/&gt;&lt;property id=&quot;20307&quot; value=&quot;306&quot;/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heme/theme1.xml><?xml version="1.0" encoding="utf-8"?>
<a:theme xmlns:a="http://schemas.openxmlformats.org/drawingml/2006/main" name="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15440</TotalTime>
  <Words>1741</Words>
  <Application>Microsoft Office PowerPoint</Application>
  <PresentationFormat>On-screen Show (4:3)</PresentationFormat>
  <Paragraphs>279</Paragraphs>
  <Slides>44</Slides>
  <Notes>13</Notes>
  <HiddenSlides>0</HiddenSlides>
  <MMClips>4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Tahoma</vt:lpstr>
      <vt:lpstr>Times New Roman</vt:lpstr>
      <vt:lpstr>Verdana</vt:lpstr>
      <vt:lpstr>Georgia</vt:lpstr>
      <vt:lpstr>Cambria Math</vt:lpstr>
      <vt:lpstr>Wingdings</vt:lpstr>
      <vt:lpstr>Garamond</vt:lpstr>
      <vt:lpstr>Calibri</vt:lpstr>
      <vt:lpstr>Arial</vt:lpstr>
      <vt:lpstr>Model1</vt:lpstr>
      <vt:lpstr>Custom Design</vt:lpstr>
      <vt:lpstr>Equation</vt:lpstr>
      <vt:lpstr>Equation.KSEE3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Beyond: Interactive Social Robots</vt:lpstr>
      <vt:lpstr>Beyond: Interactive Social Robots</vt:lpstr>
      <vt:lpstr>Beyond: Interactive Social Robots</vt:lpstr>
      <vt:lpstr>Beyond: Interactive Social Robots</vt:lpstr>
      <vt:lpstr>PowerPoint Presentation</vt:lpstr>
      <vt:lpstr>PowerPoint Presentation</vt:lpstr>
      <vt:lpstr>Intelligent Control</vt:lpstr>
      <vt:lpstr>PowerPoint Presentation</vt:lpstr>
      <vt:lpstr>PowerPoint Presentation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NUS</dc:creator>
  <cp:lastModifiedBy>Ge, Shuzhi Sam</cp:lastModifiedBy>
  <cp:revision>1470</cp:revision>
  <dcterms:created xsi:type="dcterms:W3CDTF">2002-12-28T01:26:16Z</dcterms:created>
  <dcterms:modified xsi:type="dcterms:W3CDTF">2022-04-04T08:55:08Z</dcterms:modified>
</cp:coreProperties>
</file>